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02" r:id="rId1"/>
  </p:sldMasterIdLst>
  <p:notesMasterIdLst>
    <p:notesMasterId r:id="rId9"/>
  </p:notesMasterIdLst>
  <p:handoutMasterIdLst>
    <p:handoutMasterId r:id="rId10"/>
  </p:handoutMasterIdLst>
  <p:sldIdLst>
    <p:sldId id="661" r:id="rId2"/>
    <p:sldId id="639" r:id="rId3"/>
    <p:sldId id="659" r:id="rId4"/>
    <p:sldId id="665" r:id="rId5"/>
    <p:sldId id="663" r:id="rId6"/>
    <p:sldId id="664" r:id="rId7"/>
    <p:sldId id="660"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
          <p15:clr>
            <a:srgbClr val="A4A3A4"/>
          </p15:clr>
        </p15:guide>
        <p15:guide id="2" orient="horz" pos="1021">
          <p15:clr>
            <a:srgbClr val="A4A3A4"/>
          </p15:clr>
        </p15:guide>
        <p15:guide id="3" orient="horz" pos="4005">
          <p15:clr>
            <a:srgbClr val="A4A3A4"/>
          </p15:clr>
        </p15:guide>
        <p15:guide id="4" orient="horz" pos="531">
          <p15:clr>
            <a:srgbClr val="A4A3A4"/>
          </p15:clr>
        </p15:guide>
        <p15:guide id="5" orient="horz" pos="1244">
          <p15:clr>
            <a:srgbClr val="A4A3A4"/>
          </p15:clr>
        </p15:guide>
        <p15:guide id="6" pos="2880">
          <p15:clr>
            <a:srgbClr val="A4A3A4"/>
          </p15:clr>
        </p15:guide>
        <p15:guide id="7" pos="230">
          <p15:clr>
            <a:srgbClr val="A4A3A4"/>
          </p15:clr>
        </p15:guide>
        <p15:guide id="8" pos="5530">
          <p15:clr>
            <a:srgbClr val="A4A3A4"/>
          </p15:clr>
        </p15:guide>
        <p15:guide id="9" pos="2824">
          <p15:clr>
            <a:srgbClr val="A4A3A4"/>
          </p15:clr>
        </p15:guide>
        <p15:guide id="10" pos="2936">
          <p15:clr>
            <a:srgbClr val="A4A3A4"/>
          </p15:clr>
        </p15:guide>
        <p15:guide id="11" pos="395">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herine Griffith" initials="KG" lastIdx="95" clrIdx="0">
    <p:extLst>
      <p:ext uri="{19B8F6BF-5375-455C-9EA6-DF929625EA0E}">
        <p15:presenceInfo xmlns:p15="http://schemas.microsoft.com/office/powerpoint/2012/main" userId="S-1-5-21-4095628063-3556742122-3606576086-126338" providerId="AD"/>
      </p:ext>
    </p:extLst>
  </p:cmAuthor>
  <p:cmAuthor id="2" name="Parra, Lindsay" initials="LP" lastIdx="41" clrIdx="1">
    <p:extLst>
      <p:ext uri="{19B8F6BF-5375-455C-9EA6-DF929625EA0E}">
        <p15:presenceInfo xmlns:p15="http://schemas.microsoft.com/office/powerpoint/2012/main" userId="Parra, Lindsay" providerId="None"/>
      </p:ext>
    </p:extLst>
  </p:cmAuthor>
  <p:cmAuthor id="3" name="Melanie Brown" initials="MB" lastIdx="6" clrIdx="2">
    <p:extLst>
      <p:ext uri="{19B8F6BF-5375-455C-9EA6-DF929625EA0E}">
        <p15:presenceInfo xmlns:p15="http://schemas.microsoft.com/office/powerpoint/2012/main" userId="S-1-5-21-4095628063-3556742122-3606576086-139287" providerId="AD"/>
      </p:ext>
    </p:extLst>
  </p:cmAuthor>
  <p:cmAuthor id="4" name="MacWhirter, Meg" initials="MM" lastIdx="102" clrIdx="3">
    <p:extLst>
      <p:ext uri="{19B8F6BF-5375-455C-9EA6-DF929625EA0E}">
        <p15:presenceInfo xmlns:p15="http://schemas.microsoft.com/office/powerpoint/2012/main" userId="MacWhirter, Meg" providerId="None"/>
      </p:ext>
    </p:extLst>
  </p:cmAuthor>
  <p:cmAuthor id="5" name="Scott, Katie" initials="KS" lastIdx="9" clrIdx="4">
    <p:extLst>
      <p:ext uri="{19B8F6BF-5375-455C-9EA6-DF929625EA0E}">
        <p15:presenceInfo xmlns:p15="http://schemas.microsoft.com/office/powerpoint/2012/main" userId="Scott, Katie" providerId="None"/>
      </p:ext>
    </p:extLst>
  </p:cmAuthor>
  <p:cmAuthor id="6" name="Knab, Kameron" initials="KK" lastIdx="1" clrIdx="5">
    <p:extLst>
      <p:ext uri="{19B8F6BF-5375-455C-9EA6-DF929625EA0E}">
        <p15:presenceInfo xmlns:p15="http://schemas.microsoft.com/office/powerpoint/2012/main" userId="Knab, Kamero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F5D6A9"/>
    <a:srgbClr val="084A9C"/>
    <a:srgbClr val="FFD004"/>
    <a:srgbClr val="315853"/>
    <a:srgbClr val="303F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39" autoAdjust="0"/>
    <p:restoredTop sz="94084" autoAdjust="0"/>
  </p:normalViewPr>
  <p:slideViewPr>
    <p:cSldViewPr snapToGrid="0">
      <p:cViewPr varScale="1">
        <p:scale>
          <a:sx n="77" d="100"/>
          <a:sy n="77" d="100"/>
        </p:scale>
        <p:origin x="1422" y="90"/>
      </p:cViewPr>
      <p:guideLst>
        <p:guide orient="horz" pos="244"/>
        <p:guide orient="horz" pos="1021"/>
        <p:guide orient="horz" pos="4005"/>
        <p:guide orient="horz" pos="531"/>
        <p:guide orient="horz" pos="1244"/>
        <p:guide pos="2880"/>
        <p:guide pos="230"/>
        <p:guide pos="5530"/>
        <p:guide pos="2824"/>
        <p:guide pos="2936"/>
        <p:guide pos="395"/>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51" d="100"/>
          <a:sy n="51" d="100"/>
        </p:scale>
        <p:origin x="2610" y="39"/>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3"/>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41" y="3"/>
            <a:ext cx="3038475" cy="466725"/>
          </a:xfrm>
          <a:prstGeom prst="rect">
            <a:avLst/>
          </a:prstGeom>
        </p:spPr>
        <p:txBody>
          <a:bodyPr vert="horz" lIns="91440" tIns="45720" rIns="91440" bIns="45720" rtlCol="0"/>
          <a:lstStyle>
            <a:lvl1pPr algn="r">
              <a:defRPr sz="1200"/>
            </a:lvl1pPr>
          </a:lstStyle>
          <a:p>
            <a:fld id="{6BCF311B-C9B0-42B8-8BCD-BB42EA4AEE0A}" type="datetimeFigureOut">
              <a:rPr lang="en-US" smtClean="0"/>
              <a:t>9/20/2019</a:t>
            </a:fld>
            <a:endParaRPr lang="en-US"/>
          </a:p>
        </p:txBody>
      </p:sp>
      <p:sp>
        <p:nvSpPr>
          <p:cNvPr id="4" name="Footer Placeholder 3"/>
          <p:cNvSpPr>
            <a:spLocks noGrp="1"/>
          </p:cNvSpPr>
          <p:nvPr>
            <p:ph type="ftr" sz="quarter" idx="2"/>
          </p:nvPr>
        </p:nvSpPr>
        <p:spPr>
          <a:xfrm>
            <a:off x="3" y="8829676"/>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41" y="8829676"/>
            <a:ext cx="3038475" cy="466725"/>
          </a:xfrm>
          <a:prstGeom prst="rect">
            <a:avLst/>
          </a:prstGeom>
        </p:spPr>
        <p:txBody>
          <a:bodyPr vert="horz" lIns="91440" tIns="45720" rIns="91440" bIns="45720" rtlCol="0" anchor="b"/>
          <a:lstStyle>
            <a:lvl1pPr algn="r">
              <a:defRPr sz="1200"/>
            </a:lvl1pPr>
          </a:lstStyle>
          <a:p>
            <a:fld id="{4D551C13-AEC5-4EAD-B345-46B5FCC04D28}" type="slidenum">
              <a:rPr lang="en-US" smtClean="0"/>
              <a:t>‹#›</a:t>
            </a:fld>
            <a:endParaRPr lang="en-US"/>
          </a:p>
        </p:txBody>
      </p:sp>
    </p:spTree>
    <p:extLst>
      <p:ext uri="{BB962C8B-B14F-4D97-AF65-F5344CB8AC3E}">
        <p14:creationId xmlns:p14="http://schemas.microsoft.com/office/powerpoint/2010/main" val="25575766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5"/>
            <a:ext cx="3038145" cy="465743"/>
          </a:xfrm>
          <a:prstGeom prst="rect">
            <a:avLst/>
          </a:prstGeom>
        </p:spPr>
        <p:txBody>
          <a:bodyPr vert="horz" lIns="88139" tIns="44070" rIns="88139" bIns="44070" rtlCol="0"/>
          <a:lstStyle>
            <a:lvl1pPr algn="l">
              <a:defRPr sz="1200"/>
            </a:lvl1pPr>
          </a:lstStyle>
          <a:p>
            <a:endParaRPr lang="en-US"/>
          </a:p>
        </p:txBody>
      </p:sp>
      <p:sp>
        <p:nvSpPr>
          <p:cNvPr id="3" name="Date Placeholder 2"/>
          <p:cNvSpPr>
            <a:spLocks noGrp="1"/>
          </p:cNvSpPr>
          <p:nvPr>
            <p:ph type="dt" idx="1"/>
          </p:nvPr>
        </p:nvSpPr>
        <p:spPr>
          <a:xfrm>
            <a:off x="3970736" y="5"/>
            <a:ext cx="3038145" cy="465743"/>
          </a:xfrm>
          <a:prstGeom prst="rect">
            <a:avLst/>
          </a:prstGeom>
        </p:spPr>
        <p:txBody>
          <a:bodyPr vert="horz" lIns="88139" tIns="44070" rIns="88139" bIns="44070" rtlCol="0"/>
          <a:lstStyle>
            <a:lvl1pPr algn="r">
              <a:defRPr sz="1200"/>
            </a:lvl1pPr>
          </a:lstStyle>
          <a:p>
            <a:fld id="{16E878CA-6F48-472A-AD15-45BFC197A9C8}" type="datetimeFigureOut">
              <a:rPr lang="en-US" smtClean="0"/>
              <a:t>9/20/2019</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88139" tIns="44070" rIns="88139" bIns="44070" rtlCol="0" anchor="ctr"/>
          <a:lstStyle/>
          <a:p>
            <a:endParaRPr lang="en-US"/>
          </a:p>
        </p:txBody>
      </p:sp>
      <p:sp>
        <p:nvSpPr>
          <p:cNvPr id="5" name="Notes Placeholder 4"/>
          <p:cNvSpPr>
            <a:spLocks noGrp="1"/>
          </p:cNvSpPr>
          <p:nvPr>
            <p:ph type="body" sz="quarter" idx="3"/>
          </p:nvPr>
        </p:nvSpPr>
        <p:spPr>
          <a:xfrm>
            <a:off x="701349" y="4474511"/>
            <a:ext cx="5607711" cy="3659842"/>
          </a:xfrm>
          <a:prstGeom prst="rect">
            <a:avLst/>
          </a:prstGeom>
        </p:spPr>
        <p:txBody>
          <a:bodyPr vert="horz" lIns="88139" tIns="44070" rIns="88139" bIns="4407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5" y="8830658"/>
            <a:ext cx="3038145" cy="465742"/>
          </a:xfrm>
          <a:prstGeom prst="rect">
            <a:avLst/>
          </a:prstGeom>
        </p:spPr>
        <p:txBody>
          <a:bodyPr vert="horz" lIns="88139" tIns="44070" rIns="88139" bIns="44070" rtlCol="0" anchor="b"/>
          <a:lstStyle>
            <a:lvl1pPr algn="l">
              <a:defRPr sz="1200"/>
            </a:lvl1pPr>
          </a:lstStyle>
          <a:p>
            <a:endParaRPr lang="en-US"/>
          </a:p>
        </p:txBody>
      </p:sp>
      <p:sp>
        <p:nvSpPr>
          <p:cNvPr id="7" name="Slide Number Placeholder 6"/>
          <p:cNvSpPr>
            <a:spLocks noGrp="1"/>
          </p:cNvSpPr>
          <p:nvPr>
            <p:ph type="sldNum" sz="quarter" idx="5"/>
          </p:nvPr>
        </p:nvSpPr>
        <p:spPr>
          <a:xfrm>
            <a:off x="3970736" y="8830658"/>
            <a:ext cx="3038145" cy="465742"/>
          </a:xfrm>
          <a:prstGeom prst="rect">
            <a:avLst/>
          </a:prstGeom>
        </p:spPr>
        <p:txBody>
          <a:bodyPr vert="horz" lIns="88139" tIns="44070" rIns="88139" bIns="44070" rtlCol="0" anchor="b"/>
          <a:lstStyle>
            <a:lvl1pPr algn="r">
              <a:defRPr sz="1200"/>
            </a:lvl1pPr>
          </a:lstStyle>
          <a:p>
            <a:fld id="{21F4ECB7-B42F-4C96-9960-E8C4215186C6}" type="slidenum">
              <a:rPr lang="en-US" smtClean="0"/>
              <a:t>‹#›</a:t>
            </a:fld>
            <a:endParaRPr lang="en-US"/>
          </a:p>
        </p:txBody>
      </p:sp>
    </p:spTree>
    <p:extLst>
      <p:ext uri="{BB962C8B-B14F-4D97-AF65-F5344CB8AC3E}">
        <p14:creationId xmlns:p14="http://schemas.microsoft.com/office/powerpoint/2010/main" val="1628930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1F4ECB7-B42F-4C96-9960-E8C4215186C6}" type="slidenum">
              <a:rPr lang="en-US" smtClean="0"/>
              <a:t>2</a:t>
            </a:fld>
            <a:endParaRPr lang="en-US"/>
          </a:p>
        </p:txBody>
      </p:sp>
    </p:spTree>
    <p:extLst>
      <p:ext uri="{BB962C8B-B14F-4D97-AF65-F5344CB8AC3E}">
        <p14:creationId xmlns:p14="http://schemas.microsoft.com/office/powerpoint/2010/main" val="3652881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8" name="Rectangle 4"/>
          <p:cNvSpPr>
            <a:spLocks noGrp="1" noChangeArrowheads="1"/>
          </p:cNvSpPr>
          <p:nvPr>
            <p:ph type="subTitle" idx="1" hasCustomPrompt="1"/>
          </p:nvPr>
        </p:nvSpPr>
        <p:spPr>
          <a:xfrm>
            <a:off x="783116" y="2568939"/>
            <a:ext cx="7217884" cy="389922"/>
          </a:xfrm>
        </p:spPr>
        <p:txBody>
          <a:bodyPr/>
          <a:lstStyle>
            <a:lvl1pPr marL="0" indent="0">
              <a:spcAft>
                <a:spcPts val="1600"/>
              </a:spcAft>
              <a:buFont typeface="Wingdings" pitchFamily="2" charset="2"/>
              <a:buNone/>
              <a:defRPr b="1" spc="300" baseline="0">
                <a:solidFill>
                  <a:schemeClr val="tx2"/>
                </a:solidFill>
                <a:latin typeface="+mj-lt"/>
                <a:cs typeface="Calibri" pitchFamily="34" charset="0"/>
              </a:defRPr>
            </a:lvl1pPr>
          </a:lstStyle>
          <a:p>
            <a:r>
              <a:rPr lang="en-US" altLang="en-US" dirty="0" smtClean="0"/>
              <a:t>Author</a:t>
            </a:r>
            <a:endParaRPr lang="en-US" altLang="en-US" dirty="0"/>
          </a:p>
        </p:txBody>
      </p:sp>
      <p:sp>
        <p:nvSpPr>
          <p:cNvPr id="9" name="Rectangle 9"/>
          <p:cNvSpPr>
            <a:spLocks noGrp="1" noChangeArrowheads="1"/>
          </p:cNvSpPr>
          <p:nvPr>
            <p:ph type="ctrTitle" sz="quarter" hasCustomPrompt="1"/>
          </p:nvPr>
        </p:nvSpPr>
        <p:spPr>
          <a:xfrm>
            <a:off x="757146" y="368932"/>
            <a:ext cx="7246620" cy="1981200"/>
          </a:xfrm>
        </p:spPr>
        <p:txBody>
          <a:bodyPr anchor="b" anchorCtr="0">
            <a:normAutofit/>
          </a:bodyPr>
          <a:lstStyle>
            <a:lvl1pPr algn="l">
              <a:lnSpc>
                <a:spcPts val="4400"/>
              </a:lnSpc>
              <a:defRPr sz="4000" b="1">
                <a:solidFill>
                  <a:schemeClr val="tx2"/>
                </a:solidFill>
                <a:latin typeface="+mj-lt"/>
                <a:cs typeface="Arial" panose="020B0604020202020204" pitchFamily="34" charset="0"/>
              </a:defRPr>
            </a:lvl1pPr>
          </a:lstStyle>
          <a:p>
            <a:r>
              <a:rPr lang="en-US" dirty="0" smtClean="0"/>
              <a:t>Title here</a:t>
            </a:r>
            <a:endParaRPr lang="en-US" dirty="0"/>
          </a:p>
        </p:txBody>
      </p:sp>
      <p:sp>
        <p:nvSpPr>
          <p:cNvPr id="12" name="Rectangle 11"/>
          <p:cNvSpPr/>
          <p:nvPr userDrawn="1"/>
        </p:nvSpPr>
        <p:spPr bwMode="auto">
          <a:xfrm>
            <a:off x="0" y="0"/>
            <a:ext cx="407324" cy="2398143"/>
          </a:xfrm>
          <a:prstGeom prst="rect">
            <a:avLst/>
          </a:prstGeom>
          <a:solidFill>
            <a:schemeClr val="accent4"/>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lnSpc>
                <a:spcPts val="2500"/>
              </a:lnSpc>
              <a:spcBef>
                <a:spcPct val="0"/>
              </a:spcBef>
              <a:spcAft>
                <a:spcPts val="1000"/>
              </a:spcAft>
              <a:buClr>
                <a:srgbClr val="FDAA03"/>
              </a:buClr>
            </a:pPr>
            <a:endParaRPr lang="en-US" b="1" dirty="0">
              <a:solidFill>
                <a:prstClr val="black"/>
              </a:solidFill>
              <a:latin typeface="Arial"/>
            </a:endParaRPr>
          </a:p>
        </p:txBody>
      </p:sp>
      <p:cxnSp>
        <p:nvCxnSpPr>
          <p:cNvPr id="15" name="Straight Connector 14"/>
          <p:cNvCxnSpPr/>
          <p:nvPr userDrawn="1"/>
        </p:nvCxnSpPr>
        <p:spPr bwMode="auto">
          <a:xfrm>
            <a:off x="823649" y="2448468"/>
            <a:ext cx="7944793" cy="0"/>
          </a:xfrm>
          <a:prstGeom prst="line">
            <a:avLst/>
          </a:prstGeom>
          <a:solidFill>
            <a:srgbClr val="FFCC99"/>
          </a:solidFill>
          <a:ln w="12700" cap="flat" cmpd="sng" algn="ctr">
            <a:solidFill>
              <a:schemeClr val="accent4"/>
            </a:solidFill>
            <a:prstDash val="solid"/>
            <a:round/>
            <a:headEnd type="none" w="med" len="med"/>
            <a:tailEnd type="none" w="med" len="med"/>
          </a:ln>
          <a:effectLst/>
        </p:spPr>
      </p:cxnSp>
      <p:sp>
        <p:nvSpPr>
          <p:cNvPr id="14" name="Rectangle 13"/>
          <p:cNvSpPr/>
          <p:nvPr userDrawn="1"/>
        </p:nvSpPr>
        <p:spPr bwMode="auto">
          <a:xfrm>
            <a:off x="0" y="2510287"/>
            <a:ext cx="407324" cy="4347713"/>
          </a:xfrm>
          <a:prstGeom prst="rect">
            <a:avLst/>
          </a:prstGeom>
          <a:solidFill>
            <a:schemeClr val="tx2"/>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lnSpc>
                <a:spcPts val="2500"/>
              </a:lnSpc>
              <a:spcBef>
                <a:spcPct val="0"/>
              </a:spcBef>
              <a:spcAft>
                <a:spcPts val="1000"/>
              </a:spcAft>
              <a:buClr>
                <a:srgbClr val="FDAA03"/>
              </a:buClr>
            </a:pPr>
            <a:endParaRPr lang="en-US" b="1" dirty="0">
              <a:solidFill>
                <a:srgbClr val="005F9E"/>
              </a:solidFill>
              <a:latin typeface="Arial"/>
            </a:endParaRPr>
          </a:p>
        </p:txBody>
      </p:sp>
      <p:sp>
        <p:nvSpPr>
          <p:cNvPr id="2" name="Rectangle 1"/>
          <p:cNvSpPr/>
          <p:nvPr userDrawn="1"/>
        </p:nvSpPr>
        <p:spPr>
          <a:xfrm>
            <a:off x="457200" y="6172200"/>
            <a:ext cx="6858000" cy="584775"/>
          </a:xfrm>
          <a:prstGeom prst="rect">
            <a:avLst/>
          </a:prstGeom>
        </p:spPr>
        <p:txBody>
          <a:bodyPr wrap="square">
            <a:spAutoFit/>
          </a:bodyPr>
          <a:lstStyle/>
          <a:p>
            <a:r>
              <a:rPr lang="en-US" sz="800" dirty="0">
                <a:solidFill>
                  <a:prstClr val="black"/>
                </a:solidFill>
                <a:latin typeface="Arial"/>
              </a:rPr>
              <a:t>For Official Federal Government Use Only</a:t>
            </a:r>
          </a:p>
          <a:p>
            <a:endParaRPr lang="en-US" sz="800" dirty="0">
              <a:solidFill>
                <a:prstClr val="black"/>
              </a:solidFill>
              <a:latin typeface="Arial"/>
            </a:endParaRPr>
          </a:p>
          <a:p>
            <a:r>
              <a:rPr lang="en-US" sz="800" dirty="0">
                <a:solidFill>
                  <a:prstClr val="black"/>
                </a:solidFill>
                <a:latin typeface="Arial"/>
              </a:rPr>
              <a:t>This pre-decisional, privileged, and confidential information is for internal government use only, and must not be disseminated, distributed, or copied to persons not authorized to receive the information. Unauthorized disclosure may result in prosecution to the full extent of the law</a:t>
            </a:r>
          </a:p>
        </p:txBody>
      </p:sp>
    </p:spTree>
    <p:extLst>
      <p:ext uri="{BB962C8B-B14F-4D97-AF65-F5344CB8AC3E}">
        <p14:creationId xmlns:p14="http://schemas.microsoft.com/office/powerpoint/2010/main" val="65940047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609600" y="350838"/>
            <a:ext cx="8229600" cy="868362"/>
          </a:xfrm>
          <a:prstGeom prst="rect">
            <a:avLst/>
          </a:prstGeom>
        </p:spPr>
        <p:txBody>
          <a:bodyPr vert="horz" lIns="91440" tIns="45720" rIns="91440" bIns="45720" rtlCol="0" anchor="b" anchorCtr="0">
            <a:noAutofit/>
          </a:bodyPr>
          <a:lstStyle>
            <a:lvl1pPr>
              <a:lnSpc>
                <a:spcPct val="100000"/>
              </a:lnSpc>
              <a:defRPr lang="en-US">
                <a:latin typeface="+mj-lt"/>
              </a:defRPr>
            </a:lvl1pPr>
          </a:lstStyle>
          <a:p>
            <a:r>
              <a:rPr lang="en-US" dirty="0" smtClean="0"/>
              <a:t>Click to edit Master title style</a:t>
            </a:r>
            <a:endParaRPr lang="en-US" dirty="0"/>
          </a:p>
        </p:txBody>
      </p:sp>
      <p:sp>
        <p:nvSpPr>
          <p:cNvPr id="8" name="Text Placeholder 2"/>
          <p:cNvSpPr>
            <a:spLocks noGrp="1"/>
          </p:cNvSpPr>
          <p:nvPr>
            <p:ph idx="1"/>
          </p:nvPr>
        </p:nvSpPr>
        <p:spPr>
          <a:xfrm>
            <a:off x="609600" y="1676400"/>
            <a:ext cx="8229600" cy="4449763"/>
          </a:xfrm>
          <a:prstGeom prst="rect">
            <a:avLst/>
          </a:prstGeom>
        </p:spPr>
        <p:txBody>
          <a:bodyPr vert="horz" lIns="91440" tIns="45720" rIns="91440" bIns="45720" rtlCol="0">
            <a:normAutofit/>
          </a:bodyPr>
          <a:lstStyle>
            <a:lvl1pPr>
              <a:spcAft>
                <a:spcPts val="600"/>
              </a:spcAft>
              <a:defRPr lang="en-US" smtClean="0">
                <a:latin typeface="+mj-lt"/>
              </a:defRPr>
            </a:lvl1pPr>
            <a:lvl2pPr>
              <a:spcAft>
                <a:spcPts val="600"/>
              </a:spcAft>
              <a:defRPr lang="en-US" smtClean="0"/>
            </a:lvl2pPr>
            <a:lvl3pPr>
              <a:spcAft>
                <a:spcPts val="600"/>
              </a:spcAft>
              <a:defRPr lang="en-US" smtClean="0"/>
            </a:lvl3pPr>
            <a:lvl4pPr marL="1027113" indent="-280988">
              <a:buClr>
                <a:schemeClr val="tx2"/>
              </a:buClr>
              <a:defRPr lang="en-US" smtClean="0"/>
            </a:lvl4pPr>
            <a:lvl5pPr marL="1319213" indent="-228600">
              <a:buClr>
                <a:schemeClr val="tx2"/>
              </a:buClr>
              <a:buSzPct val="60000"/>
              <a:buFont typeface="Wingdings" pitchFamily="2" charset="2"/>
              <a:buChar char="q"/>
              <a:tabLst/>
              <a:defRPr lang="en-US" smtClean="0"/>
            </a:lvl5pPr>
            <a:lvl6pPr marL="1608138" indent="-228600">
              <a:buClr>
                <a:schemeClr val="tx2"/>
              </a:buClr>
              <a:buFont typeface="Helvetica LT Std" pitchFamily="34" charset="0"/>
              <a:buChar char="–"/>
              <a:tabLst/>
              <a:defRPr lang="en-US" smtClean="0"/>
            </a:lvl6pPr>
          </a:lstStyle>
          <a:p>
            <a:pPr lvl="0"/>
            <a:r>
              <a:rPr lang="en-US" dirty="0" smtClean="0"/>
              <a:t>Click to edit Master text styles</a:t>
            </a:r>
          </a:p>
        </p:txBody>
      </p:sp>
      <p:sp>
        <p:nvSpPr>
          <p:cNvPr id="6" name="Slide Number Placeholder 5"/>
          <p:cNvSpPr>
            <a:spLocks noGrp="1"/>
          </p:cNvSpPr>
          <p:nvPr>
            <p:ph type="sldNum" sz="quarter" idx="4"/>
          </p:nvPr>
        </p:nvSpPr>
        <p:spPr>
          <a:xfrm>
            <a:off x="8398830" y="97793"/>
            <a:ext cx="495766" cy="135570"/>
          </a:xfrm>
          <a:prstGeom prst="rect">
            <a:avLst/>
          </a:prstGeom>
        </p:spPr>
        <p:txBody>
          <a:bodyPr vert="horz" lIns="91440" tIns="0" rIns="91440" bIns="0" rtlCol="0" anchor="ctr" anchorCtr="0"/>
          <a:lstStyle>
            <a:lvl1pPr algn="ctr">
              <a:defRPr lang="en-US" smtClean="0">
                <a:latin typeface="+mj-lt"/>
              </a:defRPr>
            </a:lvl1pPr>
          </a:lstStyle>
          <a:p>
            <a:fld id="{295008BC-DA31-4D19-837B-EFA4386B05F5}" type="slidenum">
              <a:rPr>
                <a:solidFill>
                  <a:srgbClr val="FFFFFF">
                    <a:lumMod val="50000"/>
                  </a:srgbClr>
                </a:solidFill>
              </a:rPr>
              <a:pPr/>
              <a:t>‹#›</a:t>
            </a:fld>
            <a:endParaRPr dirty="0">
              <a:solidFill>
                <a:srgbClr val="FFFFFF">
                  <a:lumMod val="50000"/>
                </a:srgbClr>
              </a:solidFill>
            </a:endParaRPr>
          </a:p>
        </p:txBody>
      </p:sp>
      <p:cxnSp>
        <p:nvCxnSpPr>
          <p:cNvPr id="3" name="Straight Connector 2"/>
          <p:cNvCxnSpPr>
            <a:stCxn id="6" idx="3"/>
            <a:endCxn id="6" idx="3"/>
          </p:cNvCxnSpPr>
          <p:nvPr userDrawn="1"/>
        </p:nvCxnSpPr>
        <p:spPr>
          <a:xfrm>
            <a:off x="8894596" y="165578"/>
            <a:ext cx="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a:off x="8839200" y="90459"/>
            <a:ext cx="0" cy="15240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8458200" y="90459"/>
            <a:ext cx="0" cy="15240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139926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Layout">
    <p:spTree>
      <p:nvGrpSpPr>
        <p:cNvPr id="1" name=""/>
        <p:cNvGrpSpPr/>
        <p:nvPr/>
      </p:nvGrpSpPr>
      <p:grpSpPr>
        <a:xfrm>
          <a:off x="0" y="0"/>
          <a:ext cx="0" cy="0"/>
          <a:chOff x="0" y="0"/>
          <a:chExt cx="0" cy="0"/>
        </a:xfrm>
      </p:grpSpPr>
      <p:cxnSp>
        <p:nvCxnSpPr>
          <p:cNvPr id="10" name="Straight Connector 9"/>
          <p:cNvCxnSpPr/>
          <p:nvPr userDrawn="1"/>
        </p:nvCxnSpPr>
        <p:spPr bwMode="auto">
          <a:xfrm>
            <a:off x="838200" y="3276600"/>
            <a:ext cx="7780020" cy="0"/>
          </a:xfrm>
          <a:prstGeom prst="line">
            <a:avLst/>
          </a:prstGeom>
          <a:solidFill>
            <a:srgbClr val="FFCC99"/>
          </a:solidFill>
          <a:ln w="12700" cap="flat" cmpd="sng" algn="ctr">
            <a:solidFill>
              <a:schemeClr val="accent4"/>
            </a:solidFill>
            <a:prstDash val="solid"/>
            <a:round/>
            <a:headEnd type="none" w="med" len="med"/>
            <a:tailEnd type="none" w="med" len="med"/>
          </a:ln>
          <a:effectLst/>
        </p:spPr>
      </p:cxnSp>
      <p:sp>
        <p:nvSpPr>
          <p:cNvPr id="17" name="Rectangle 16"/>
          <p:cNvSpPr/>
          <p:nvPr userDrawn="1"/>
        </p:nvSpPr>
        <p:spPr bwMode="auto">
          <a:xfrm>
            <a:off x="0" y="0"/>
            <a:ext cx="407324" cy="3124200"/>
          </a:xfrm>
          <a:prstGeom prst="rect">
            <a:avLst/>
          </a:prstGeom>
          <a:solidFill>
            <a:schemeClr val="accent4"/>
          </a:solidFill>
          <a:ln w="12700" cap="flat" cmpd="sng" algn="ctr">
            <a:solidFill>
              <a:schemeClr val="accent4"/>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lnSpc>
                <a:spcPts val="2500"/>
              </a:lnSpc>
              <a:spcBef>
                <a:spcPct val="0"/>
              </a:spcBef>
              <a:spcAft>
                <a:spcPts val="1000"/>
              </a:spcAft>
              <a:buClr>
                <a:srgbClr val="FDAA03"/>
              </a:buClr>
            </a:pPr>
            <a:endParaRPr lang="en-US" b="1" dirty="0">
              <a:solidFill>
                <a:prstClr val="black"/>
              </a:solidFill>
              <a:latin typeface="Arial"/>
            </a:endParaRPr>
          </a:p>
        </p:txBody>
      </p:sp>
      <p:sp>
        <p:nvSpPr>
          <p:cNvPr id="18" name="Rectangle 17"/>
          <p:cNvSpPr/>
          <p:nvPr userDrawn="1"/>
        </p:nvSpPr>
        <p:spPr bwMode="auto">
          <a:xfrm>
            <a:off x="0" y="3352800"/>
            <a:ext cx="407324" cy="3505200"/>
          </a:xfrm>
          <a:prstGeom prst="rect">
            <a:avLst/>
          </a:prstGeom>
          <a:solidFill>
            <a:schemeClr val="tx2"/>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lnSpc>
                <a:spcPts val="2500"/>
              </a:lnSpc>
              <a:spcBef>
                <a:spcPct val="0"/>
              </a:spcBef>
              <a:spcAft>
                <a:spcPts val="1000"/>
              </a:spcAft>
              <a:buClr>
                <a:srgbClr val="FDAA03"/>
              </a:buClr>
            </a:pPr>
            <a:endParaRPr lang="en-US" b="1" dirty="0">
              <a:solidFill>
                <a:srgbClr val="005F9E"/>
              </a:solidFill>
              <a:latin typeface="Arial"/>
            </a:endParaRPr>
          </a:p>
        </p:txBody>
      </p:sp>
      <p:sp>
        <p:nvSpPr>
          <p:cNvPr id="13" name="Rectangle 4"/>
          <p:cNvSpPr>
            <a:spLocks noGrp="1" noChangeArrowheads="1"/>
          </p:cNvSpPr>
          <p:nvPr>
            <p:ph type="subTitle" idx="1" hasCustomPrompt="1"/>
          </p:nvPr>
        </p:nvSpPr>
        <p:spPr>
          <a:xfrm>
            <a:off x="823649" y="3463137"/>
            <a:ext cx="7177351" cy="389922"/>
          </a:xfrm>
        </p:spPr>
        <p:txBody>
          <a:bodyPr/>
          <a:lstStyle>
            <a:lvl1pPr marL="0" indent="0">
              <a:spcAft>
                <a:spcPts val="1800"/>
              </a:spcAft>
              <a:buFont typeface="Wingdings" pitchFamily="2" charset="2"/>
              <a:buNone/>
              <a:defRPr b="1" spc="300" baseline="0">
                <a:solidFill>
                  <a:schemeClr val="tx2"/>
                </a:solidFill>
                <a:latin typeface="+mj-lt"/>
                <a:cs typeface="Calibri" pitchFamily="34" charset="0"/>
              </a:defRPr>
            </a:lvl1pPr>
          </a:lstStyle>
          <a:p>
            <a:r>
              <a:rPr lang="en-US" altLang="en-US" dirty="0" smtClean="0"/>
              <a:t>Subtitle</a:t>
            </a:r>
            <a:endParaRPr lang="en-US" altLang="en-US" dirty="0"/>
          </a:p>
        </p:txBody>
      </p:sp>
      <p:sp>
        <p:nvSpPr>
          <p:cNvPr id="21" name="Rectangle 9"/>
          <p:cNvSpPr>
            <a:spLocks noGrp="1" noChangeArrowheads="1"/>
          </p:cNvSpPr>
          <p:nvPr>
            <p:ph type="ctrTitle" sz="quarter" hasCustomPrompt="1"/>
          </p:nvPr>
        </p:nvSpPr>
        <p:spPr>
          <a:xfrm>
            <a:off x="762000" y="1041287"/>
            <a:ext cx="7246620" cy="1981200"/>
          </a:xfrm>
        </p:spPr>
        <p:txBody>
          <a:bodyPr anchor="b" anchorCtr="0">
            <a:noAutofit/>
          </a:bodyPr>
          <a:lstStyle>
            <a:lvl1pPr algn="l">
              <a:lnSpc>
                <a:spcPts val="4400"/>
              </a:lnSpc>
              <a:defRPr sz="4000" b="1">
                <a:solidFill>
                  <a:schemeClr val="tx2"/>
                </a:solidFill>
                <a:latin typeface="+mj-lt"/>
                <a:cs typeface="Times New Roman" pitchFamily="18" charset="0"/>
              </a:defRPr>
            </a:lvl1pPr>
          </a:lstStyle>
          <a:p>
            <a:r>
              <a:rPr lang="en-US" dirty="0" smtClean="0"/>
              <a:t>Section Title</a:t>
            </a:r>
            <a:endParaRPr lang="en-US" dirty="0"/>
          </a:p>
        </p:txBody>
      </p:sp>
      <p:sp>
        <p:nvSpPr>
          <p:cNvPr id="16" name="Slide Number Placeholder 5"/>
          <p:cNvSpPr>
            <a:spLocks noGrp="1"/>
          </p:cNvSpPr>
          <p:nvPr>
            <p:ph type="sldNum" sz="quarter" idx="4"/>
          </p:nvPr>
        </p:nvSpPr>
        <p:spPr>
          <a:xfrm>
            <a:off x="8398830" y="93030"/>
            <a:ext cx="495766" cy="135570"/>
          </a:xfrm>
          <a:prstGeom prst="rect">
            <a:avLst/>
          </a:prstGeom>
        </p:spPr>
        <p:txBody>
          <a:bodyPr vert="horz" lIns="91440" tIns="0" rIns="91440" bIns="0" rtlCol="0" anchor="ctr" anchorCtr="0"/>
          <a:lstStyle>
            <a:lvl1pPr>
              <a:defRPr lang="en-US" smtClean="0">
                <a:solidFill>
                  <a:srgbClr val="FFFFFF">
                    <a:lumMod val="50000"/>
                  </a:srgbClr>
                </a:solidFill>
              </a:defRPr>
            </a:lvl1pPr>
          </a:lstStyle>
          <a:p>
            <a:fld id="{295008BC-DA31-4D19-837B-EFA4386B05F5}" type="slidenum">
              <a:rPr/>
              <a:pPr/>
              <a:t>‹#›</a:t>
            </a:fld>
            <a:endParaRPr dirty="0"/>
          </a:p>
        </p:txBody>
      </p:sp>
      <p:cxnSp>
        <p:nvCxnSpPr>
          <p:cNvPr id="19" name="Straight Connector 18"/>
          <p:cNvCxnSpPr/>
          <p:nvPr userDrawn="1"/>
        </p:nvCxnSpPr>
        <p:spPr>
          <a:xfrm>
            <a:off x="8839200" y="90459"/>
            <a:ext cx="0" cy="15240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a:off x="8458200" y="90459"/>
            <a:ext cx="0" cy="15240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422297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lt"/>
              </a:defRPr>
            </a:lvl1pPr>
          </a:lstStyle>
          <a:p>
            <a:r>
              <a:rPr lang="en-US" smtClean="0"/>
              <a:t>Click to edit Master title style</a:t>
            </a:r>
            <a:endParaRPr lang="en-US"/>
          </a:p>
        </p:txBody>
      </p:sp>
      <p:sp>
        <p:nvSpPr>
          <p:cNvPr id="3" name="Content Placeholder 2"/>
          <p:cNvSpPr>
            <a:spLocks noGrp="1"/>
          </p:cNvSpPr>
          <p:nvPr>
            <p:ph sz="half" idx="1"/>
          </p:nvPr>
        </p:nvSpPr>
        <p:spPr>
          <a:xfrm>
            <a:off x="609600" y="1676400"/>
            <a:ext cx="4038600" cy="4525963"/>
          </a:xfrm>
        </p:spPr>
        <p:txBody>
          <a:bodyPr>
            <a:noAutofit/>
          </a:bodyPr>
          <a:lstStyle>
            <a:lvl1pPr>
              <a:defRPr sz="1400">
                <a:latin typeface="+mj-lt"/>
              </a:defRPr>
            </a:lvl1pPr>
            <a:lvl2pPr>
              <a:defRPr sz="1400">
                <a:latin typeface="+mj-lt"/>
              </a:defRPr>
            </a:lvl2pPr>
            <a:lvl3pPr>
              <a:defRPr sz="1400">
                <a:latin typeface="+mj-lt"/>
              </a:defRPr>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Content Placeholder 3"/>
          <p:cNvSpPr>
            <a:spLocks noGrp="1"/>
          </p:cNvSpPr>
          <p:nvPr>
            <p:ph sz="half" idx="2"/>
          </p:nvPr>
        </p:nvSpPr>
        <p:spPr>
          <a:xfrm>
            <a:off x="4800600" y="1676400"/>
            <a:ext cx="4038600" cy="4525963"/>
          </a:xfrm>
        </p:spPr>
        <p:txBody>
          <a:bodyPr>
            <a:noAutofit/>
          </a:bodyPr>
          <a:lstStyle>
            <a:lvl1pPr>
              <a:defRPr sz="1400">
                <a:latin typeface="+mj-lt"/>
              </a:defRPr>
            </a:lvl1pPr>
            <a:lvl2pPr>
              <a:defRPr sz="1400">
                <a:latin typeface="+mj-lt"/>
              </a:defRPr>
            </a:lvl2pPr>
            <a:lvl3pPr>
              <a:defRPr sz="1400">
                <a:latin typeface="+mj-lt"/>
              </a:defRPr>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7" name="Slide Number Placeholder 5"/>
          <p:cNvSpPr>
            <a:spLocks noGrp="1"/>
          </p:cNvSpPr>
          <p:nvPr>
            <p:ph type="sldNum" sz="quarter" idx="4"/>
          </p:nvPr>
        </p:nvSpPr>
        <p:spPr>
          <a:xfrm>
            <a:off x="8382000" y="91900"/>
            <a:ext cx="495766" cy="149519"/>
          </a:xfrm>
          <a:prstGeom prst="rect">
            <a:avLst/>
          </a:prstGeom>
        </p:spPr>
        <p:txBody>
          <a:bodyPr vert="horz" lIns="91440" tIns="0" rIns="91440" bIns="0" rtlCol="0" anchor="ctr" anchorCtr="0"/>
          <a:lstStyle>
            <a:lvl1pPr>
              <a:defRPr lang="en-US" smtClean="0">
                <a:solidFill>
                  <a:srgbClr val="FFFFFF">
                    <a:lumMod val="50000"/>
                  </a:srgbClr>
                </a:solidFill>
              </a:defRPr>
            </a:lvl1pPr>
          </a:lstStyle>
          <a:p>
            <a:fld id="{295008BC-DA31-4D19-837B-EFA4386B05F5}" type="slidenum">
              <a:rPr/>
              <a:pPr/>
              <a:t>‹#›</a:t>
            </a:fld>
            <a:endParaRPr dirty="0"/>
          </a:p>
        </p:txBody>
      </p:sp>
    </p:spTree>
    <p:extLst>
      <p:ext uri="{BB962C8B-B14F-4D97-AF65-F5344CB8AC3E}">
        <p14:creationId xmlns:p14="http://schemas.microsoft.com/office/powerpoint/2010/main" val="1707665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393742"/>
            <a:ext cx="8229600" cy="825458"/>
          </a:xfrm>
          <a:ln>
            <a:noFill/>
          </a:ln>
        </p:spPr>
        <p:txBody>
          <a:bodyPr vert="horz" lIns="91440" tIns="45720" rIns="91440" bIns="45720" rtlCol="0" anchor="b" anchorCtr="0">
            <a:noAutofit/>
          </a:bodyPr>
          <a:lstStyle>
            <a:lvl1pPr>
              <a:defRPr lang="en-US" dirty="0">
                <a:latin typeface="+mj-lt"/>
              </a:defRPr>
            </a:lvl1pPr>
          </a:lstStyle>
          <a:p>
            <a:pPr marL="0" lvl="0"/>
            <a:r>
              <a:rPr lang="en-US" dirty="0" smtClean="0"/>
              <a:t>Click to edit Master title style</a:t>
            </a:r>
            <a:endParaRPr lang="en-US" dirty="0"/>
          </a:p>
        </p:txBody>
      </p:sp>
      <p:sp>
        <p:nvSpPr>
          <p:cNvPr id="5" name="Slide Number Placeholder 5"/>
          <p:cNvSpPr>
            <a:spLocks noGrp="1"/>
          </p:cNvSpPr>
          <p:nvPr>
            <p:ph type="sldNum" sz="quarter" idx="4"/>
          </p:nvPr>
        </p:nvSpPr>
        <p:spPr>
          <a:xfrm>
            <a:off x="8382000" y="76200"/>
            <a:ext cx="545343" cy="180918"/>
          </a:xfrm>
          <a:prstGeom prst="rect">
            <a:avLst/>
          </a:prstGeom>
        </p:spPr>
        <p:txBody>
          <a:bodyPr vert="horz" lIns="91440" tIns="0" rIns="91440" bIns="0" rtlCol="0" anchor="ctr" anchorCtr="0"/>
          <a:lstStyle>
            <a:lvl1pPr>
              <a:defRPr lang="en-US" smtClean="0">
                <a:solidFill>
                  <a:srgbClr val="FFFFFF">
                    <a:lumMod val="50000"/>
                  </a:srgbClr>
                </a:solidFill>
              </a:defRPr>
            </a:lvl1pPr>
          </a:lstStyle>
          <a:p>
            <a:fld id="{295008BC-DA31-4D19-837B-EFA4386B05F5}" type="slidenum">
              <a:rPr/>
              <a:pPr/>
              <a:t>‹#›</a:t>
            </a:fld>
            <a:endParaRPr dirty="0"/>
          </a:p>
        </p:txBody>
      </p:sp>
    </p:spTree>
    <p:extLst>
      <p:ext uri="{BB962C8B-B14F-4D97-AF65-F5344CB8AC3E}">
        <p14:creationId xmlns:p14="http://schemas.microsoft.com/office/powerpoint/2010/main" val="2415692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CMS content2">
    <p:spTree>
      <p:nvGrpSpPr>
        <p:cNvPr id="1" name=""/>
        <p:cNvGrpSpPr/>
        <p:nvPr/>
      </p:nvGrpSpPr>
      <p:grpSpPr>
        <a:xfrm>
          <a:off x="0" y="0"/>
          <a:ext cx="0" cy="0"/>
          <a:chOff x="0" y="0"/>
          <a:chExt cx="0" cy="0"/>
        </a:xfrm>
      </p:grpSpPr>
      <p:sp>
        <p:nvSpPr>
          <p:cNvPr id="7" name="Title Placeholder 8"/>
          <p:cNvSpPr>
            <a:spLocks noGrp="1"/>
          </p:cNvSpPr>
          <p:nvPr>
            <p:ph type="title"/>
          </p:nvPr>
        </p:nvSpPr>
        <p:spPr>
          <a:xfrm>
            <a:off x="0" y="0"/>
            <a:ext cx="9144000" cy="1447800"/>
          </a:xfrm>
          <a:prstGeom prst="rect">
            <a:avLst/>
          </a:prstGeom>
          <a:solidFill>
            <a:srgbClr val="FFD004"/>
          </a:solidFill>
          <a:effectLst>
            <a:outerShdw dist="76200" dir="5640000" algn="tl" rotWithShape="0">
              <a:srgbClr val="084A9C"/>
            </a:outerShdw>
          </a:effectLst>
        </p:spPr>
        <p:txBody>
          <a:bodyPr vert="horz" lIns="91440" tIns="45720" rIns="91440" bIns="45720" rtlCol="0" anchor="ctr">
            <a:noAutofit/>
          </a:bodyPr>
          <a:lstStyle/>
          <a:p>
            <a:r>
              <a:rPr lang="en-US" smtClean="0"/>
              <a:t>Click to edit Master title style</a:t>
            </a:r>
            <a:endParaRPr lang="en-US" dirty="0"/>
          </a:p>
        </p:txBody>
      </p:sp>
      <p:sp>
        <p:nvSpPr>
          <p:cNvPr id="12" name="Content Placeholder 2"/>
          <p:cNvSpPr>
            <a:spLocks noGrp="1"/>
          </p:cNvSpPr>
          <p:nvPr>
            <p:ph idx="1"/>
          </p:nvPr>
        </p:nvSpPr>
        <p:spPr>
          <a:xfrm>
            <a:off x="457200" y="1600200"/>
            <a:ext cx="4114800" cy="4525963"/>
          </a:xfrm>
        </p:spPr>
        <p:txBody>
          <a:bodyPr/>
          <a:lstStyle>
            <a:lvl1pPr>
              <a:defRPr sz="2600"/>
            </a:lvl1pPr>
            <a:lvl2pPr marL="742950" indent="-285750" algn="l" defTabSz="914400" rtl="0" eaLnBrk="1" latinLnBrk="0" hangingPunct="1">
              <a:spcBef>
                <a:spcPct val="20000"/>
              </a:spcBef>
              <a:buFont typeface="Calibri" pitchFamily="34" charset="0"/>
              <a:buChar char="–"/>
              <a:defRPr lang="en-US" sz="2200" kern="1200" dirty="0" smtClean="0">
                <a:solidFill>
                  <a:schemeClr val="tx1"/>
                </a:solidFill>
                <a:latin typeface="+mn-lt"/>
                <a:ea typeface="+mn-ea"/>
                <a:cs typeface="+mn-cs"/>
              </a:defRPr>
            </a:lvl2pPr>
            <a:lvl3pPr>
              <a:defRPr sz="1800"/>
            </a:lvl3pPr>
            <a:lvl4pPr>
              <a:defRPr lang="en-US" sz="1400" kern="1200" dirty="0" smtClean="0">
                <a:solidFill>
                  <a:schemeClr val="tx1"/>
                </a:solidFill>
                <a:latin typeface="+mn-lt"/>
                <a:ea typeface="+mn-ea"/>
                <a:cs typeface="+mn-cs"/>
              </a:defRPr>
            </a:lvl4pPr>
            <a:lvl5pPr>
              <a:defRPr sz="1400"/>
            </a:lvl5pPr>
          </a:lstStyle>
          <a:p>
            <a:pPr lvl="0"/>
            <a:r>
              <a:rPr lang="en-US" dirty="0" smtClean="0"/>
              <a:t>Click to edit Master text styles</a:t>
            </a:r>
          </a:p>
          <a:p>
            <a:pPr marL="742950" lvl="1" indent="-285750" algn="l" defTabSz="914400" rtl="0" eaLnBrk="1" latinLnBrk="0" hangingPunct="1">
              <a:spcBef>
                <a:spcPct val="20000"/>
              </a:spcBef>
              <a:buFont typeface="Calibri" pitchFamily="34" charset="0"/>
              <a:buChar char="–"/>
            </a:pPr>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2"/>
          <p:cNvSpPr>
            <a:spLocks noGrp="1"/>
          </p:cNvSpPr>
          <p:nvPr>
            <p:ph idx="10"/>
          </p:nvPr>
        </p:nvSpPr>
        <p:spPr>
          <a:xfrm>
            <a:off x="4572000" y="1600200"/>
            <a:ext cx="4114800" cy="4525963"/>
          </a:xfrm>
        </p:spPr>
        <p:txBody>
          <a:bodyPr/>
          <a:lstStyle>
            <a:lvl1pPr>
              <a:defRPr lang="en-US" sz="2600" kern="1200" dirty="0" smtClean="0">
                <a:solidFill>
                  <a:schemeClr val="tx1"/>
                </a:solidFill>
                <a:latin typeface="+mn-lt"/>
                <a:ea typeface="+mn-ea"/>
                <a:cs typeface="+mn-cs"/>
              </a:defRPr>
            </a:lvl1pPr>
            <a:lvl2pPr marL="742950" indent="-285750" algn="l" defTabSz="914400" rtl="0" eaLnBrk="1" latinLnBrk="0" hangingPunct="1">
              <a:spcBef>
                <a:spcPct val="20000"/>
              </a:spcBef>
              <a:buFont typeface="Calibri" pitchFamily="34" charset="0"/>
              <a:buChar char="–"/>
              <a:defRPr lang="en-US" sz="2200" kern="1200" dirty="0" smtClean="0">
                <a:solidFill>
                  <a:schemeClr val="tx1"/>
                </a:solidFill>
                <a:latin typeface="+mn-lt"/>
                <a:ea typeface="+mn-ea"/>
                <a:cs typeface="+mn-cs"/>
              </a:defRPr>
            </a:lvl2pPr>
            <a:lvl3pPr>
              <a:defRPr sz="1800"/>
            </a:lvl3pPr>
            <a:lvl4pPr>
              <a:defRPr sz="1400"/>
            </a:lvl4pPr>
            <a:lvl5pPr>
              <a:defRPr sz="1400"/>
            </a:lvl5pPr>
          </a:lstStyle>
          <a:p>
            <a:pPr lvl="0"/>
            <a:r>
              <a:rPr lang="en-US" dirty="0" smtClean="0"/>
              <a:t>Click to edit Master text styles</a:t>
            </a:r>
          </a:p>
          <a:p>
            <a:pPr marL="742950" lvl="1" indent="-285750" algn="l" defTabSz="914400" rtl="0" eaLnBrk="1" latinLnBrk="0" hangingPunct="1">
              <a:spcBef>
                <a:spcPct val="20000"/>
              </a:spcBef>
              <a:buFont typeface="Calibri" pitchFamily="34" charset="0"/>
              <a:buChar char="–"/>
            </a:pPr>
            <a:r>
              <a:rPr lang="en-US" dirty="0" smtClean="0"/>
              <a:t>Second level</a:t>
            </a:r>
          </a:p>
          <a:p>
            <a:pPr lvl="2"/>
            <a:r>
              <a:rPr lang="en-US" dirty="0" smtClean="0"/>
              <a:t>Third level</a:t>
            </a:r>
          </a:p>
          <a:p>
            <a:pPr lvl="3"/>
            <a:r>
              <a:rPr lang="en-US" dirty="0" smtClean="0"/>
              <a:t>Fourth level</a:t>
            </a:r>
          </a:p>
          <a:p>
            <a:pPr lvl="4"/>
            <a:r>
              <a:rPr lang="en-US" dirty="0" smtClean="0"/>
              <a:t>Fifth level</a:t>
            </a:r>
          </a:p>
          <a:p>
            <a:pPr lvl="4"/>
            <a:endParaRPr lang="en-US" dirty="0"/>
          </a:p>
        </p:txBody>
      </p:sp>
      <p:sp>
        <p:nvSpPr>
          <p:cNvPr id="15" name="Slide Number Placeholder 9"/>
          <p:cNvSpPr txBox="1">
            <a:spLocks/>
          </p:cNvSpPr>
          <p:nvPr userDrawn="1"/>
        </p:nvSpPr>
        <p:spPr>
          <a:xfrm>
            <a:off x="4305300" y="6467550"/>
            <a:ext cx="533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fld id="{E8555075-F7D8-774D-92CE-0FFE5404D32F}"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563594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136027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350838"/>
            <a:ext cx="8229600" cy="868362"/>
          </a:xfrm>
          <a:prstGeom prst="rect">
            <a:avLst/>
          </a:prstGeom>
        </p:spPr>
        <p:txBody>
          <a:bodyPr vert="horz" lIns="91440" tIns="45720" rIns="91440" bIns="45720" rtlCol="0" anchor="b" anchorCtr="0">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09600" y="1676400"/>
            <a:ext cx="8229600" cy="4190999"/>
          </a:xfrm>
          <a:prstGeom prst="rect">
            <a:avLst/>
          </a:prstGeom>
        </p:spPr>
        <p:txBody>
          <a:bodyPr vert="horz" lIns="91440" tIns="45720" rIns="91440" bIns="4572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cxnSp>
        <p:nvCxnSpPr>
          <p:cNvPr id="9" name="Straight Connector 8"/>
          <p:cNvCxnSpPr/>
          <p:nvPr/>
        </p:nvCxnSpPr>
        <p:spPr bwMode="auto">
          <a:xfrm>
            <a:off x="618308" y="1295400"/>
            <a:ext cx="8220892" cy="0"/>
          </a:xfrm>
          <a:prstGeom prst="line">
            <a:avLst/>
          </a:prstGeom>
          <a:solidFill>
            <a:srgbClr val="FFCC99"/>
          </a:solidFill>
          <a:ln w="12700" cap="flat" cmpd="sng" algn="ctr">
            <a:solidFill>
              <a:schemeClr val="accent4"/>
            </a:solidFill>
            <a:prstDash val="solid"/>
            <a:round/>
            <a:headEnd type="none" w="med" len="med"/>
            <a:tailEnd type="none" w="med" len="med"/>
          </a:ln>
          <a:effectLst/>
        </p:spPr>
      </p:cxnSp>
      <p:sp>
        <p:nvSpPr>
          <p:cNvPr id="10" name="Rectangle 9"/>
          <p:cNvSpPr/>
          <p:nvPr/>
        </p:nvSpPr>
        <p:spPr bwMode="auto">
          <a:xfrm>
            <a:off x="0" y="1"/>
            <a:ext cx="407324" cy="1219200"/>
          </a:xfrm>
          <a:prstGeom prst="rect">
            <a:avLst/>
          </a:prstGeom>
          <a:solidFill>
            <a:schemeClr val="accent4"/>
          </a:solidFill>
          <a:ln w="12700" cap="flat" cmpd="sng" algn="ctr">
            <a:solidFill>
              <a:schemeClr val="accent4"/>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lnSpc>
                <a:spcPts val="2500"/>
              </a:lnSpc>
              <a:spcBef>
                <a:spcPct val="0"/>
              </a:spcBef>
              <a:spcAft>
                <a:spcPts val="1000"/>
              </a:spcAft>
              <a:buClr>
                <a:srgbClr val="FDAA03"/>
              </a:buClr>
            </a:pPr>
            <a:endParaRPr lang="en-US" b="1" dirty="0">
              <a:solidFill>
                <a:prstClr val="black"/>
              </a:solidFill>
              <a:latin typeface="Arial"/>
            </a:endParaRPr>
          </a:p>
        </p:txBody>
      </p:sp>
      <p:sp>
        <p:nvSpPr>
          <p:cNvPr id="11" name="Rectangle 10"/>
          <p:cNvSpPr/>
          <p:nvPr/>
        </p:nvSpPr>
        <p:spPr bwMode="auto">
          <a:xfrm>
            <a:off x="0" y="1371601"/>
            <a:ext cx="407324" cy="5486400"/>
          </a:xfrm>
          <a:prstGeom prst="rect">
            <a:avLst/>
          </a:prstGeom>
          <a:solidFill>
            <a:schemeClr val="tx2"/>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lnSpc>
                <a:spcPts val="2500"/>
              </a:lnSpc>
              <a:spcBef>
                <a:spcPct val="0"/>
              </a:spcBef>
              <a:spcAft>
                <a:spcPts val="1000"/>
              </a:spcAft>
              <a:buClr>
                <a:srgbClr val="FDAA03"/>
              </a:buClr>
            </a:pPr>
            <a:endParaRPr lang="en-US" b="1" dirty="0">
              <a:solidFill>
                <a:srgbClr val="005F9E"/>
              </a:solidFill>
              <a:latin typeface="Arial"/>
            </a:endParaRPr>
          </a:p>
        </p:txBody>
      </p:sp>
      <p:sp>
        <p:nvSpPr>
          <p:cNvPr id="14" name="Slide Number Placeholder 5"/>
          <p:cNvSpPr>
            <a:spLocks noGrp="1"/>
          </p:cNvSpPr>
          <p:nvPr>
            <p:ph type="sldNum" sz="quarter" idx="4"/>
          </p:nvPr>
        </p:nvSpPr>
        <p:spPr>
          <a:xfrm>
            <a:off x="8398830" y="97793"/>
            <a:ext cx="495766" cy="135570"/>
          </a:xfrm>
          <a:prstGeom prst="rect">
            <a:avLst/>
          </a:prstGeom>
        </p:spPr>
        <p:txBody>
          <a:bodyPr vert="horz" lIns="91440" tIns="0" rIns="91440" bIns="0" rtlCol="0" anchor="ctr" anchorCtr="0"/>
          <a:lstStyle>
            <a:lvl1pPr algn="ctr">
              <a:defRPr lang="en-US" sz="900" smtClean="0">
                <a:solidFill>
                  <a:schemeClr val="bg2">
                    <a:lumMod val="50000"/>
                  </a:schemeClr>
                </a:solidFill>
                <a:latin typeface="+mj-lt"/>
              </a:defRPr>
            </a:lvl1pPr>
          </a:lstStyle>
          <a:p>
            <a:fld id="{295008BC-DA31-4D19-837B-EFA4386B05F5}" type="slidenum">
              <a:rPr>
                <a:solidFill>
                  <a:srgbClr val="FFFFFF">
                    <a:lumMod val="50000"/>
                  </a:srgbClr>
                </a:solidFill>
              </a:rPr>
              <a:pPr/>
              <a:t>‹#›</a:t>
            </a:fld>
            <a:endParaRPr dirty="0">
              <a:solidFill>
                <a:srgbClr val="FFFFFF">
                  <a:lumMod val="50000"/>
                </a:srgbClr>
              </a:solidFill>
            </a:endParaRPr>
          </a:p>
        </p:txBody>
      </p:sp>
      <p:cxnSp>
        <p:nvCxnSpPr>
          <p:cNvPr id="15" name="Straight Connector 14"/>
          <p:cNvCxnSpPr>
            <a:stCxn id="14" idx="3"/>
            <a:endCxn id="14" idx="3"/>
          </p:cNvCxnSpPr>
          <p:nvPr/>
        </p:nvCxnSpPr>
        <p:spPr>
          <a:xfrm>
            <a:off x="8894596" y="165578"/>
            <a:ext cx="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8839200" y="90459"/>
            <a:ext cx="0" cy="15240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8458200" y="90459"/>
            <a:ext cx="0" cy="15240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5449111"/>
      </p:ext>
    </p:extLst>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27" r:id="rId6"/>
    <p:sldLayoutId id="2147483828" r:id="rId7"/>
  </p:sldLayoutIdLst>
  <p:timing>
    <p:tnLst>
      <p:par>
        <p:cTn id="1" dur="indefinite" restart="never" nodeType="tmRoot"/>
      </p:par>
    </p:tnLst>
  </p:timing>
  <p:hf hdr="0" ftr="0" dt="0"/>
  <p:txStyles>
    <p:titleStyle>
      <a:lvl1pPr algn="l" defTabSz="914400" rtl="0" eaLnBrk="1" latinLnBrk="0" hangingPunct="1">
        <a:lnSpc>
          <a:spcPct val="100000"/>
        </a:lnSpc>
        <a:spcBef>
          <a:spcPct val="0"/>
        </a:spcBef>
        <a:buNone/>
        <a:defRPr lang="en-US" sz="2000" b="1" i="0" u="none" kern="1200">
          <a:solidFill>
            <a:schemeClr val="tx2"/>
          </a:solidFill>
          <a:latin typeface="+mj-lt"/>
          <a:ea typeface="Verdana" pitchFamily="34" charset="0"/>
          <a:cs typeface="Verdana" pitchFamily="34" charset="0"/>
        </a:defRPr>
      </a:lvl1pPr>
    </p:titleStyle>
    <p:bodyStyle>
      <a:lvl1pPr marL="231775" indent="-231775" algn="l" defTabSz="914400" rtl="0" eaLnBrk="1" latinLnBrk="0" hangingPunct="1">
        <a:spcBef>
          <a:spcPts val="0"/>
        </a:spcBef>
        <a:spcAft>
          <a:spcPts val="600"/>
        </a:spcAft>
        <a:buClr>
          <a:schemeClr val="tx2"/>
        </a:buClr>
        <a:buSzPct val="120000"/>
        <a:buFont typeface="Wingdings" pitchFamily="2" charset="2"/>
        <a:buChar char="§"/>
        <a:defRPr sz="1400" b="0" kern="1200">
          <a:solidFill>
            <a:schemeClr val="tx1"/>
          </a:solidFill>
          <a:latin typeface="+mj-lt"/>
          <a:ea typeface="+mn-ea"/>
          <a:cs typeface="Calibri" pitchFamily="34" charset="0"/>
        </a:defRPr>
      </a:lvl1pPr>
      <a:lvl2pPr marL="515938" indent="-228600" algn="l" defTabSz="914400" rtl="0" eaLnBrk="1" latinLnBrk="0" hangingPunct="1">
        <a:spcBef>
          <a:spcPts val="0"/>
        </a:spcBef>
        <a:spcAft>
          <a:spcPts val="600"/>
        </a:spcAft>
        <a:buClr>
          <a:schemeClr val="tx2"/>
        </a:buClr>
        <a:buFont typeface="Arial" pitchFamily="34" charset="0"/>
        <a:buChar char="–"/>
        <a:defRPr sz="1400" b="0" i="0" u="none" kern="1200">
          <a:solidFill>
            <a:schemeClr val="tx1"/>
          </a:solidFill>
          <a:latin typeface="+mj-lt"/>
          <a:ea typeface="+mn-ea"/>
          <a:cs typeface="Calibri" pitchFamily="34" charset="0"/>
        </a:defRPr>
      </a:lvl2pPr>
      <a:lvl3pPr marL="747713" indent="-231775" algn="l" defTabSz="914400" rtl="0" eaLnBrk="1" latinLnBrk="0" hangingPunct="1">
        <a:spcBef>
          <a:spcPts val="0"/>
        </a:spcBef>
        <a:spcAft>
          <a:spcPts val="600"/>
        </a:spcAft>
        <a:buClr>
          <a:schemeClr val="tx2"/>
        </a:buClr>
        <a:buSzPct val="110000"/>
        <a:buFont typeface="Wingdings" pitchFamily="2" charset="2"/>
        <a:buChar char="§"/>
        <a:defRPr sz="1400" b="0" kern="1200">
          <a:solidFill>
            <a:schemeClr val="tx1"/>
          </a:solidFill>
          <a:latin typeface="+mj-lt"/>
          <a:ea typeface="+mn-ea"/>
          <a:cs typeface="Calibri" pitchFamily="34" charset="0"/>
        </a:defRPr>
      </a:lvl3pPr>
      <a:lvl4pPr marL="1030288" indent="-228600" algn="l" defTabSz="914400" rtl="0" eaLnBrk="1" latinLnBrk="0" hangingPunct="1">
        <a:spcBef>
          <a:spcPts val="0"/>
        </a:spcBef>
        <a:spcAft>
          <a:spcPts val="600"/>
        </a:spcAft>
        <a:buClr>
          <a:schemeClr val="tx2"/>
        </a:buClr>
        <a:buFont typeface="Arial" pitchFamily="34" charset="0"/>
        <a:buChar char="–"/>
        <a:defRPr sz="1400" b="0" kern="1200">
          <a:solidFill>
            <a:schemeClr val="tx1"/>
          </a:solidFill>
          <a:latin typeface="+mj-lt"/>
          <a:ea typeface="+mn-ea"/>
          <a:cs typeface="+mn-cs"/>
        </a:defRPr>
      </a:lvl4pPr>
      <a:lvl5pPr marL="1319213" indent="-228600" algn="l" defTabSz="914400" rtl="0" eaLnBrk="1" latinLnBrk="0" hangingPunct="1">
        <a:spcBef>
          <a:spcPts val="0"/>
        </a:spcBef>
        <a:spcAft>
          <a:spcPts val="600"/>
        </a:spcAft>
        <a:buClr>
          <a:schemeClr val="tx2"/>
        </a:buClr>
        <a:buSzPct val="60000"/>
        <a:buFont typeface="Wingdings" pitchFamily="2" charset="2"/>
        <a:buChar char="q"/>
        <a:defRPr sz="1400" b="0" kern="1200">
          <a:solidFill>
            <a:schemeClr val="tx1"/>
          </a:solidFill>
          <a:latin typeface="+mj-lt"/>
          <a:ea typeface="+mn-ea"/>
          <a:cs typeface="+mn-cs"/>
        </a:defRPr>
      </a:lvl5pPr>
      <a:lvl6pPr marL="1608138" indent="-228600" algn="l" defTabSz="914400" rtl="0" eaLnBrk="1" latinLnBrk="0" hangingPunct="1">
        <a:spcBef>
          <a:spcPts val="0"/>
        </a:spcBef>
        <a:spcAft>
          <a:spcPts val="600"/>
        </a:spcAft>
        <a:buClr>
          <a:schemeClr val="tx2"/>
        </a:buClr>
        <a:buFont typeface="Helvetica LT Std"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0" y="2635135"/>
            <a:ext cx="9144000" cy="1514300"/>
            <a:chOff x="0" y="2635135"/>
            <a:chExt cx="9144000" cy="1514300"/>
          </a:xfrm>
        </p:grpSpPr>
        <p:sp>
          <p:nvSpPr>
            <p:cNvPr id="4" name="Rectangle 3"/>
            <p:cNvSpPr/>
            <p:nvPr/>
          </p:nvSpPr>
          <p:spPr bwMode="gray">
            <a:xfrm>
              <a:off x="0" y="2635135"/>
              <a:ext cx="9144000" cy="108065"/>
            </a:xfrm>
            <a:prstGeom prst="rect">
              <a:avLst/>
            </a:prstGeom>
            <a:solidFill>
              <a:srgbClr val="084A9C"/>
            </a:solidFill>
            <a:ln w="19050" algn="ctr">
              <a:solidFill>
                <a:srgbClr val="084A9C"/>
              </a:solidFill>
              <a:miter lim="800000"/>
              <a:headEnd/>
              <a:tailEnd/>
            </a:ln>
          </p:spPr>
          <p:txBody>
            <a:bodyPr wrap="square" lIns="88900" tIns="88900" rIns="88900" bIns="88900" rtlCol="0" anchor="ctr"/>
            <a:lstStyle/>
            <a:p>
              <a:pPr algn="ctr">
                <a:lnSpc>
                  <a:spcPct val="106000"/>
                </a:lnSpc>
                <a:buFont typeface="Wingdings 2" pitchFamily="18" charset="2"/>
                <a:buNone/>
              </a:pPr>
              <a:endParaRPr lang="en-US" sz="1600" b="1" dirty="0" smtClean="0">
                <a:solidFill>
                  <a:schemeClr val="bg1"/>
                </a:solidFill>
              </a:endParaRPr>
            </a:p>
          </p:txBody>
        </p:sp>
        <p:sp>
          <p:nvSpPr>
            <p:cNvPr id="3" name="Title 2"/>
            <p:cNvSpPr txBox="1">
              <a:spLocks/>
            </p:cNvSpPr>
            <p:nvPr/>
          </p:nvSpPr>
          <p:spPr>
            <a:xfrm>
              <a:off x="0" y="2701635"/>
              <a:ext cx="9144000" cy="1447800"/>
            </a:xfrm>
            <a:prstGeom prst="rect">
              <a:avLst/>
            </a:prstGeom>
            <a:solidFill>
              <a:srgbClr val="FFD004"/>
            </a:solidFill>
            <a:effectLst>
              <a:outerShdw dist="76200" dir="5640000" algn="tl" rotWithShape="0">
                <a:srgbClr val="084A9C"/>
              </a:outerShdw>
            </a:effectLst>
          </p:spPr>
          <p:txBody>
            <a:bodyPr vert="horz" lIns="91440" tIns="45720" rIns="91440" bIns="45720" rtlCol="0" anchor="ctr">
              <a:noAutofit/>
            </a:bodyPr>
            <a:lstStyle>
              <a:lvl1pPr indent="0" algn="ctr" defTabSz="914400" rtl="0" eaLnBrk="1" latinLnBrk="0" hangingPunct="1">
                <a:spcBef>
                  <a:spcPts val="0"/>
                </a:spcBef>
                <a:buNone/>
                <a:defRPr lang="en-US" sz="4000" b="1" kern="1200" dirty="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ysClr val="windowText" lastClr="000000"/>
                  </a:solidFill>
                  <a:effectLst/>
                  <a:uLnTx/>
                  <a:uFillTx/>
                  <a:latin typeface="Calibri"/>
                  <a:ea typeface="+mj-ea"/>
                  <a:cs typeface="+mj-cs"/>
                </a:rPr>
                <a:t>Driver Diagram Discussion</a:t>
              </a:r>
              <a:endParaRPr kumimoji="0" lang="en-US" sz="4000" b="1" i="0" u="none" strike="noStrike" kern="1200" cap="none" spc="0" normalizeH="0" baseline="0" noProof="0" dirty="0">
                <a:ln>
                  <a:noFill/>
                </a:ln>
                <a:solidFill>
                  <a:sysClr val="windowText" lastClr="000000"/>
                </a:solidFill>
                <a:effectLst/>
                <a:uLnTx/>
                <a:uFillTx/>
                <a:latin typeface="Calibri"/>
                <a:ea typeface="+mj-ea"/>
                <a:cs typeface="+mj-cs"/>
              </a:endParaRPr>
            </a:p>
          </p:txBody>
        </p:sp>
      </p:grpSp>
    </p:spTree>
    <p:extLst>
      <p:ext uri="{BB962C8B-B14F-4D97-AF65-F5344CB8AC3E}">
        <p14:creationId xmlns:p14="http://schemas.microsoft.com/office/powerpoint/2010/main" val="1230392623"/>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Tool: Driver Diagrams</a:t>
            </a:r>
            <a:endParaRPr lang="en-US" dirty="0"/>
          </a:p>
        </p:txBody>
      </p:sp>
      <p:sp>
        <p:nvSpPr>
          <p:cNvPr id="3" name="Slide Number Placeholder 2"/>
          <p:cNvSpPr>
            <a:spLocks noGrp="1"/>
          </p:cNvSpPr>
          <p:nvPr>
            <p:ph type="sldNum" sz="quarter" idx="4"/>
          </p:nvPr>
        </p:nvSpPr>
        <p:spPr/>
        <p:txBody>
          <a:bodyPr/>
          <a:lstStyle/>
          <a:p>
            <a:fld id="{295008BC-DA31-4D19-837B-EFA4386B05F5}" type="slidenum">
              <a:rPr/>
              <a:pPr/>
              <a:t>2</a:t>
            </a:fld>
            <a:endParaRPr dirty="0"/>
          </a:p>
        </p:txBody>
      </p:sp>
      <p:sp>
        <p:nvSpPr>
          <p:cNvPr id="38" name="TextBox 37"/>
          <p:cNvSpPr txBox="1"/>
          <p:nvPr/>
        </p:nvSpPr>
        <p:spPr>
          <a:xfrm>
            <a:off x="2025779" y="2154572"/>
            <a:ext cx="637953" cy="338554"/>
          </a:xfrm>
          <a:prstGeom prst="rect">
            <a:avLst/>
          </a:prstGeom>
          <a:noFill/>
        </p:spPr>
        <p:txBody>
          <a:bodyPr wrap="square" rtlCol="0">
            <a:spAutoFit/>
          </a:bodyPr>
          <a:lstStyle/>
          <a:p>
            <a:pPr algn="ctr">
              <a:spcAft>
                <a:spcPts val="600"/>
              </a:spcAft>
            </a:pPr>
            <a:r>
              <a:rPr lang="en-US" sz="1600" b="1" dirty="0" smtClean="0">
                <a:ea typeface="Verdana" pitchFamily="34" charset="0"/>
                <a:cs typeface="Verdana" pitchFamily="34" charset="0"/>
              </a:rPr>
              <a:t>Aim</a:t>
            </a:r>
            <a:endParaRPr lang="en-US" sz="1600" b="1" dirty="0">
              <a:ea typeface="Verdana" pitchFamily="34" charset="0"/>
              <a:cs typeface="Verdana" pitchFamily="34" charset="0"/>
            </a:endParaRPr>
          </a:p>
        </p:txBody>
      </p:sp>
      <p:sp>
        <p:nvSpPr>
          <p:cNvPr id="39" name="TextBox 38"/>
          <p:cNvSpPr txBox="1"/>
          <p:nvPr/>
        </p:nvSpPr>
        <p:spPr>
          <a:xfrm>
            <a:off x="4257385" y="2031461"/>
            <a:ext cx="934027" cy="584775"/>
          </a:xfrm>
          <a:prstGeom prst="rect">
            <a:avLst/>
          </a:prstGeom>
          <a:noFill/>
        </p:spPr>
        <p:txBody>
          <a:bodyPr wrap="square" rtlCol="0">
            <a:spAutoFit/>
          </a:bodyPr>
          <a:lstStyle/>
          <a:p>
            <a:pPr algn="ctr">
              <a:spcAft>
                <a:spcPts val="600"/>
              </a:spcAft>
            </a:pPr>
            <a:r>
              <a:rPr lang="en-US" sz="1600" b="1" dirty="0" smtClean="0">
                <a:ea typeface="Verdana" pitchFamily="34" charset="0"/>
                <a:cs typeface="Verdana" pitchFamily="34" charset="0"/>
              </a:rPr>
              <a:t>Primary Drivers</a:t>
            </a:r>
            <a:endParaRPr lang="en-US" sz="1600" b="1" dirty="0">
              <a:ea typeface="Verdana" pitchFamily="34" charset="0"/>
              <a:cs typeface="Verdana" pitchFamily="34" charset="0"/>
            </a:endParaRPr>
          </a:p>
        </p:txBody>
      </p:sp>
      <p:sp>
        <p:nvSpPr>
          <p:cNvPr id="40" name="TextBox 39"/>
          <p:cNvSpPr txBox="1"/>
          <p:nvPr/>
        </p:nvSpPr>
        <p:spPr>
          <a:xfrm>
            <a:off x="6403218" y="2031461"/>
            <a:ext cx="1130173" cy="584775"/>
          </a:xfrm>
          <a:prstGeom prst="rect">
            <a:avLst/>
          </a:prstGeom>
          <a:noFill/>
        </p:spPr>
        <p:txBody>
          <a:bodyPr wrap="square" rtlCol="0">
            <a:spAutoFit/>
          </a:bodyPr>
          <a:lstStyle/>
          <a:p>
            <a:pPr algn="ctr">
              <a:spcAft>
                <a:spcPts val="600"/>
              </a:spcAft>
            </a:pPr>
            <a:r>
              <a:rPr lang="en-US" sz="1600" b="1" dirty="0" smtClean="0">
                <a:ea typeface="Verdana" pitchFamily="34" charset="0"/>
                <a:cs typeface="Verdana" pitchFamily="34" charset="0"/>
              </a:rPr>
              <a:t>Secondary Drivers</a:t>
            </a:r>
            <a:endParaRPr lang="en-US" sz="1600" b="1" dirty="0">
              <a:ea typeface="Verdana" pitchFamily="34" charset="0"/>
              <a:cs typeface="Verdana" pitchFamily="34" charset="0"/>
            </a:endParaRPr>
          </a:p>
        </p:txBody>
      </p:sp>
      <p:pic>
        <p:nvPicPr>
          <p:cNvPr id="5" name="Picture 4"/>
          <p:cNvPicPr>
            <a:picLocks noChangeAspect="1"/>
          </p:cNvPicPr>
          <p:nvPr/>
        </p:nvPicPr>
        <p:blipFill>
          <a:blip r:embed="rId3"/>
          <a:stretch>
            <a:fillRect/>
          </a:stretch>
        </p:blipFill>
        <p:spPr>
          <a:xfrm>
            <a:off x="1837751" y="2585763"/>
            <a:ext cx="5773292" cy="2425176"/>
          </a:xfrm>
          <a:prstGeom prst="rect">
            <a:avLst/>
          </a:prstGeom>
        </p:spPr>
      </p:pic>
      <p:sp>
        <p:nvSpPr>
          <p:cNvPr id="6" name="Rectangle 5"/>
          <p:cNvSpPr/>
          <p:nvPr/>
        </p:nvSpPr>
        <p:spPr>
          <a:xfrm>
            <a:off x="674609" y="1415604"/>
            <a:ext cx="8099577" cy="646331"/>
          </a:xfrm>
          <a:prstGeom prst="rect">
            <a:avLst/>
          </a:prstGeom>
        </p:spPr>
        <p:txBody>
          <a:bodyPr>
            <a:spAutoFit/>
          </a:bodyPr>
          <a:lstStyle/>
          <a:p>
            <a:r>
              <a:rPr lang="en-US" dirty="0">
                <a:solidFill>
                  <a:prstClr val="black"/>
                </a:solidFill>
              </a:rPr>
              <a:t>A</a:t>
            </a:r>
            <a:r>
              <a:rPr lang="en-US" b="1" i="1" dirty="0">
                <a:solidFill>
                  <a:srgbClr val="456067"/>
                </a:solidFill>
              </a:rPr>
              <a:t> </a:t>
            </a:r>
            <a:r>
              <a:rPr lang="en-US" b="1" i="1" dirty="0"/>
              <a:t>driver diagram </a:t>
            </a:r>
            <a:r>
              <a:rPr lang="en-US" dirty="0">
                <a:solidFill>
                  <a:prstClr val="black"/>
                </a:solidFill>
              </a:rPr>
              <a:t>is a way of describing the elements that need to be in place to achieve an improvement aim. </a:t>
            </a:r>
            <a:endParaRPr lang="en-US" dirty="0"/>
          </a:p>
        </p:txBody>
      </p:sp>
      <p:sp>
        <p:nvSpPr>
          <p:cNvPr id="8" name="Rectangle 7"/>
          <p:cNvSpPr/>
          <p:nvPr/>
        </p:nvSpPr>
        <p:spPr>
          <a:xfrm>
            <a:off x="483607" y="2999283"/>
            <a:ext cx="1472940" cy="1754326"/>
          </a:xfrm>
          <a:prstGeom prst="rect">
            <a:avLst/>
          </a:prstGeom>
        </p:spPr>
        <p:txBody>
          <a:bodyPr wrap="square">
            <a:spAutoFit/>
          </a:bodyPr>
          <a:lstStyle/>
          <a:p>
            <a:r>
              <a:rPr lang="en-US" dirty="0">
                <a:solidFill>
                  <a:prstClr val="black"/>
                </a:solidFill>
              </a:rPr>
              <a:t>The </a:t>
            </a:r>
            <a:r>
              <a:rPr lang="en-US" b="1" i="1" dirty="0">
                <a:solidFill>
                  <a:schemeClr val="accent4"/>
                </a:solidFill>
              </a:rPr>
              <a:t>aim</a:t>
            </a:r>
            <a:r>
              <a:rPr lang="en-US" dirty="0">
                <a:solidFill>
                  <a:schemeClr val="accent4"/>
                </a:solidFill>
              </a:rPr>
              <a:t> </a:t>
            </a:r>
            <a:r>
              <a:rPr lang="en-US" dirty="0">
                <a:solidFill>
                  <a:prstClr val="black"/>
                </a:solidFill>
              </a:rPr>
              <a:t>is a clearly articulated goal or objective of the work. </a:t>
            </a:r>
            <a:endParaRPr lang="en-US" dirty="0"/>
          </a:p>
        </p:txBody>
      </p:sp>
      <p:sp>
        <p:nvSpPr>
          <p:cNvPr id="10" name="Rectangle 9"/>
          <p:cNvSpPr/>
          <p:nvPr/>
        </p:nvSpPr>
        <p:spPr>
          <a:xfrm>
            <a:off x="2286000" y="5103576"/>
            <a:ext cx="6553200" cy="1477328"/>
          </a:xfrm>
          <a:prstGeom prst="rect">
            <a:avLst/>
          </a:prstGeom>
        </p:spPr>
        <p:txBody>
          <a:bodyPr wrap="square">
            <a:spAutoFit/>
          </a:bodyPr>
          <a:lstStyle/>
          <a:p>
            <a:r>
              <a:rPr lang="en-US" b="1" i="1" dirty="0">
                <a:solidFill>
                  <a:schemeClr val="tx2"/>
                </a:solidFill>
              </a:rPr>
              <a:t>Primary drivers </a:t>
            </a:r>
            <a:r>
              <a:rPr lang="en-US" dirty="0">
                <a:solidFill>
                  <a:prstClr val="black"/>
                </a:solidFill>
              </a:rPr>
              <a:t>are system components or factors which contribute directly to achieving the </a:t>
            </a:r>
            <a:r>
              <a:rPr lang="en-US" dirty="0" smtClean="0">
                <a:solidFill>
                  <a:prstClr val="black"/>
                </a:solidFill>
              </a:rPr>
              <a:t>aim</a:t>
            </a:r>
          </a:p>
          <a:p>
            <a:endParaRPr lang="en-US" dirty="0">
              <a:solidFill>
                <a:prstClr val="black"/>
              </a:solidFill>
            </a:endParaRPr>
          </a:p>
          <a:p>
            <a:r>
              <a:rPr lang="en-US" b="1" i="1" dirty="0">
                <a:solidFill>
                  <a:schemeClr val="accent1"/>
                </a:solidFill>
              </a:rPr>
              <a:t>Secondary drivers </a:t>
            </a:r>
            <a:r>
              <a:rPr lang="en-US" dirty="0">
                <a:solidFill>
                  <a:prstClr val="black"/>
                </a:solidFill>
              </a:rPr>
              <a:t>are actions, interventions, or lower-level components necessary to achieving the primary drivers</a:t>
            </a:r>
          </a:p>
        </p:txBody>
      </p:sp>
    </p:spTree>
    <p:extLst>
      <p:ext uri="{BB962C8B-B14F-4D97-AF65-F5344CB8AC3E}">
        <p14:creationId xmlns:p14="http://schemas.microsoft.com/office/powerpoint/2010/main" val="24623785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Makes a Good Aim?</a:t>
            </a:r>
          </a:p>
        </p:txBody>
      </p:sp>
      <p:sp>
        <p:nvSpPr>
          <p:cNvPr id="3" name="Slide Number Placeholder 2"/>
          <p:cNvSpPr>
            <a:spLocks noGrp="1"/>
          </p:cNvSpPr>
          <p:nvPr>
            <p:ph type="sldNum" sz="quarter" idx="4294967295"/>
          </p:nvPr>
        </p:nvSpPr>
        <p:spPr>
          <a:xfrm>
            <a:off x="4305300" y="6467550"/>
            <a:ext cx="533400" cy="365125"/>
          </a:xfrm>
          <a:prstGeom prst="rect">
            <a:avLst/>
          </a:prstGeom>
        </p:spPr>
        <p:txBody>
          <a:bodyPr/>
          <a:lstStyle/>
          <a:p>
            <a:pPr>
              <a:defRPr/>
            </a:pPr>
            <a:fld id="{B8EFA029-E1A2-4330-823F-C77CDEB6241D}" type="slidenum">
              <a:rPr lang="en-US" smtClean="0">
                <a:solidFill>
                  <a:srgbClr val="000000">
                    <a:tint val="75000"/>
                  </a:srgbClr>
                </a:solidFill>
              </a:rPr>
              <a:pPr>
                <a:defRPr/>
              </a:pPr>
              <a:t>3</a:t>
            </a:fld>
            <a:endParaRPr lang="en-US" dirty="0">
              <a:solidFill>
                <a:srgbClr val="000000">
                  <a:tint val="75000"/>
                </a:srgbClr>
              </a:solidFill>
            </a:endParaRPr>
          </a:p>
        </p:txBody>
      </p:sp>
      <p:sp>
        <p:nvSpPr>
          <p:cNvPr id="4" name="Rectangle 3"/>
          <p:cNvSpPr/>
          <p:nvPr/>
        </p:nvSpPr>
        <p:spPr>
          <a:xfrm>
            <a:off x="535406" y="2635655"/>
            <a:ext cx="548640" cy="548640"/>
          </a:xfrm>
          <a:prstGeom prst="rect">
            <a:avLst/>
          </a:prstGeom>
          <a:solidFill>
            <a:schemeClr val="bg1"/>
          </a:solid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535406" y="3768922"/>
            <a:ext cx="548640" cy="548640"/>
          </a:xfrm>
          <a:prstGeom prst="rect">
            <a:avLst/>
          </a:prstGeom>
          <a:solidFill>
            <a:schemeClr val="bg1"/>
          </a:solid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535406" y="4843101"/>
            <a:ext cx="548640" cy="548640"/>
          </a:xfrm>
          <a:prstGeom prst="rect">
            <a:avLst/>
          </a:prstGeom>
          <a:solidFill>
            <a:schemeClr val="bg1"/>
          </a:solid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1295400" y="4775200"/>
            <a:ext cx="7327233" cy="646331"/>
          </a:xfrm>
          <a:prstGeom prst="rect">
            <a:avLst/>
          </a:prstGeom>
          <a:noFill/>
        </p:spPr>
        <p:txBody>
          <a:bodyPr wrap="square" rtlCol="0">
            <a:spAutoFit/>
          </a:bodyPr>
          <a:lstStyle/>
          <a:p>
            <a:r>
              <a:rPr lang="en-US" dirty="0"/>
              <a:t>It’s </a:t>
            </a:r>
            <a:r>
              <a:rPr lang="en-US" b="1" dirty="0"/>
              <a:t>Ambitious</a:t>
            </a:r>
            <a:r>
              <a:rPr lang="en-US" dirty="0"/>
              <a:t> and not something that has already been accomplished.  </a:t>
            </a:r>
          </a:p>
        </p:txBody>
      </p:sp>
      <p:sp>
        <p:nvSpPr>
          <p:cNvPr id="8" name="TextBox 7"/>
          <p:cNvSpPr txBox="1"/>
          <p:nvPr/>
        </p:nvSpPr>
        <p:spPr>
          <a:xfrm>
            <a:off x="1299405" y="3736494"/>
            <a:ext cx="7327233" cy="646331"/>
          </a:xfrm>
          <a:prstGeom prst="rect">
            <a:avLst/>
          </a:prstGeom>
          <a:noFill/>
        </p:spPr>
        <p:txBody>
          <a:bodyPr wrap="square" rtlCol="0">
            <a:spAutoFit/>
          </a:bodyPr>
          <a:lstStyle/>
          <a:p>
            <a:r>
              <a:rPr lang="en-US" dirty="0"/>
              <a:t>It’s </a:t>
            </a:r>
            <a:r>
              <a:rPr lang="en-US" b="1" dirty="0"/>
              <a:t>Measureable and Time-bound</a:t>
            </a:r>
            <a:r>
              <a:rPr lang="en-US" dirty="0"/>
              <a:t>, the data exist, and we are able to collect it.</a:t>
            </a:r>
          </a:p>
        </p:txBody>
      </p:sp>
      <p:sp>
        <p:nvSpPr>
          <p:cNvPr id="9" name="TextBox 8"/>
          <p:cNvSpPr txBox="1"/>
          <p:nvPr/>
        </p:nvSpPr>
        <p:spPr>
          <a:xfrm>
            <a:off x="1295400" y="2578100"/>
            <a:ext cx="7327233" cy="646331"/>
          </a:xfrm>
          <a:prstGeom prst="rect">
            <a:avLst/>
          </a:prstGeom>
          <a:noFill/>
        </p:spPr>
        <p:txBody>
          <a:bodyPr wrap="square" rtlCol="0">
            <a:spAutoFit/>
          </a:bodyPr>
          <a:lstStyle/>
          <a:p>
            <a:r>
              <a:rPr lang="en-US" dirty="0"/>
              <a:t>It’s </a:t>
            </a:r>
            <a:r>
              <a:rPr lang="en-US" b="1" dirty="0"/>
              <a:t>a Vision that Resonates and is Meaningful</a:t>
            </a:r>
            <a:r>
              <a:rPr lang="en-US" dirty="0"/>
              <a:t>. It inspires people to do the work and generates stakeholder buy-in.</a:t>
            </a:r>
          </a:p>
        </p:txBody>
      </p:sp>
      <p:sp>
        <p:nvSpPr>
          <p:cNvPr id="10" name="Freeform 23"/>
          <p:cNvSpPr>
            <a:spLocks/>
          </p:cNvSpPr>
          <p:nvPr/>
        </p:nvSpPr>
        <p:spPr bwMode="auto">
          <a:xfrm>
            <a:off x="522634" y="2597722"/>
            <a:ext cx="671735" cy="624505"/>
          </a:xfrm>
          <a:custGeom>
            <a:avLst/>
            <a:gdLst>
              <a:gd name="T0" fmla="*/ 362 w 393"/>
              <a:gd name="T1" fmla="*/ 2 h 366"/>
              <a:gd name="T2" fmla="*/ 308 w 393"/>
              <a:gd name="T3" fmla="*/ 13 h 366"/>
              <a:gd name="T4" fmla="*/ 143 w 393"/>
              <a:gd name="T5" fmla="*/ 253 h 366"/>
              <a:gd name="T6" fmla="*/ 89 w 393"/>
              <a:gd name="T7" fmla="*/ 203 h 366"/>
              <a:gd name="T8" fmla="*/ 38 w 393"/>
              <a:gd name="T9" fmla="*/ 200 h 366"/>
              <a:gd name="T10" fmla="*/ 13 w 393"/>
              <a:gd name="T11" fmla="*/ 220 h 366"/>
              <a:gd name="T12" fmla="*/ 121 w 393"/>
              <a:gd name="T13" fmla="*/ 349 h 366"/>
              <a:gd name="T14" fmla="*/ 199 w 393"/>
              <a:gd name="T15" fmla="*/ 336 h 366"/>
              <a:gd name="T16" fmla="*/ 379 w 393"/>
              <a:gd name="T17" fmla="*/ 19 h 366"/>
              <a:gd name="T18" fmla="*/ 362 w 393"/>
              <a:gd name="T19" fmla="*/ 2 h 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93" h="366">
                <a:moveTo>
                  <a:pt x="362" y="2"/>
                </a:moveTo>
                <a:cubicBezTo>
                  <a:pt x="344" y="0"/>
                  <a:pt x="322" y="3"/>
                  <a:pt x="308" y="13"/>
                </a:cubicBezTo>
                <a:cubicBezTo>
                  <a:pt x="226" y="72"/>
                  <a:pt x="174" y="162"/>
                  <a:pt x="143" y="253"/>
                </a:cubicBezTo>
                <a:cubicBezTo>
                  <a:pt x="127" y="234"/>
                  <a:pt x="109" y="217"/>
                  <a:pt x="89" y="203"/>
                </a:cubicBezTo>
                <a:cubicBezTo>
                  <a:pt x="75" y="194"/>
                  <a:pt x="54" y="196"/>
                  <a:pt x="38" y="200"/>
                </a:cubicBezTo>
                <a:cubicBezTo>
                  <a:pt x="34" y="200"/>
                  <a:pt x="0" y="211"/>
                  <a:pt x="13" y="220"/>
                </a:cubicBezTo>
                <a:cubicBezTo>
                  <a:pt x="61" y="252"/>
                  <a:pt x="95" y="304"/>
                  <a:pt x="121" y="349"/>
                </a:cubicBezTo>
                <a:cubicBezTo>
                  <a:pt x="131" y="366"/>
                  <a:pt x="196" y="354"/>
                  <a:pt x="199" y="336"/>
                </a:cubicBezTo>
                <a:cubicBezTo>
                  <a:pt x="220" y="222"/>
                  <a:pt x="276" y="94"/>
                  <a:pt x="379" y="19"/>
                </a:cubicBezTo>
                <a:cubicBezTo>
                  <a:pt x="393" y="8"/>
                  <a:pt x="370" y="2"/>
                  <a:pt x="362" y="2"/>
                </a:cubicBezTo>
                <a:close/>
              </a:path>
            </a:pathLst>
          </a:custGeom>
          <a:solidFill>
            <a:schemeClr val="accent3"/>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11" name="Freeform 23"/>
          <p:cNvSpPr>
            <a:spLocks/>
          </p:cNvSpPr>
          <p:nvPr/>
        </p:nvSpPr>
        <p:spPr bwMode="auto">
          <a:xfrm>
            <a:off x="537990" y="3716696"/>
            <a:ext cx="671735" cy="624505"/>
          </a:xfrm>
          <a:custGeom>
            <a:avLst/>
            <a:gdLst>
              <a:gd name="T0" fmla="*/ 362 w 393"/>
              <a:gd name="T1" fmla="*/ 2 h 366"/>
              <a:gd name="T2" fmla="*/ 308 w 393"/>
              <a:gd name="T3" fmla="*/ 13 h 366"/>
              <a:gd name="T4" fmla="*/ 143 w 393"/>
              <a:gd name="T5" fmla="*/ 253 h 366"/>
              <a:gd name="T6" fmla="*/ 89 w 393"/>
              <a:gd name="T7" fmla="*/ 203 h 366"/>
              <a:gd name="T8" fmla="*/ 38 w 393"/>
              <a:gd name="T9" fmla="*/ 200 h 366"/>
              <a:gd name="T10" fmla="*/ 13 w 393"/>
              <a:gd name="T11" fmla="*/ 220 h 366"/>
              <a:gd name="T12" fmla="*/ 121 w 393"/>
              <a:gd name="T13" fmla="*/ 349 h 366"/>
              <a:gd name="T14" fmla="*/ 199 w 393"/>
              <a:gd name="T15" fmla="*/ 336 h 366"/>
              <a:gd name="T16" fmla="*/ 379 w 393"/>
              <a:gd name="T17" fmla="*/ 19 h 366"/>
              <a:gd name="T18" fmla="*/ 362 w 393"/>
              <a:gd name="T19" fmla="*/ 2 h 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93" h="366">
                <a:moveTo>
                  <a:pt x="362" y="2"/>
                </a:moveTo>
                <a:cubicBezTo>
                  <a:pt x="344" y="0"/>
                  <a:pt x="322" y="3"/>
                  <a:pt x="308" y="13"/>
                </a:cubicBezTo>
                <a:cubicBezTo>
                  <a:pt x="226" y="72"/>
                  <a:pt x="174" y="162"/>
                  <a:pt x="143" y="253"/>
                </a:cubicBezTo>
                <a:cubicBezTo>
                  <a:pt x="127" y="234"/>
                  <a:pt x="109" y="217"/>
                  <a:pt x="89" y="203"/>
                </a:cubicBezTo>
                <a:cubicBezTo>
                  <a:pt x="75" y="194"/>
                  <a:pt x="54" y="196"/>
                  <a:pt x="38" y="200"/>
                </a:cubicBezTo>
                <a:cubicBezTo>
                  <a:pt x="34" y="200"/>
                  <a:pt x="0" y="211"/>
                  <a:pt x="13" y="220"/>
                </a:cubicBezTo>
                <a:cubicBezTo>
                  <a:pt x="61" y="252"/>
                  <a:pt x="95" y="304"/>
                  <a:pt x="121" y="349"/>
                </a:cubicBezTo>
                <a:cubicBezTo>
                  <a:pt x="131" y="366"/>
                  <a:pt x="196" y="354"/>
                  <a:pt x="199" y="336"/>
                </a:cubicBezTo>
                <a:cubicBezTo>
                  <a:pt x="220" y="222"/>
                  <a:pt x="276" y="94"/>
                  <a:pt x="379" y="19"/>
                </a:cubicBezTo>
                <a:cubicBezTo>
                  <a:pt x="393" y="8"/>
                  <a:pt x="370" y="2"/>
                  <a:pt x="362" y="2"/>
                </a:cubicBezTo>
                <a:close/>
              </a:path>
            </a:pathLst>
          </a:custGeom>
          <a:solidFill>
            <a:schemeClr val="accent3"/>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12" name="Freeform 23"/>
          <p:cNvSpPr>
            <a:spLocks/>
          </p:cNvSpPr>
          <p:nvPr/>
        </p:nvSpPr>
        <p:spPr bwMode="auto">
          <a:xfrm>
            <a:off x="522633" y="4767236"/>
            <a:ext cx="671735" cy="624505"/>
          </a:xfrm>
          <a:custGeom>
            <a:avLst/>
            <a:gdLst>
              <a:gd name="T0" fmla="*/ 362 w 393"/>
              <a:gd name="T1" fmla="*/ 2 h 366"/>
              <a:gd name="T2" fmla="*/ 308 w 393"/>
              <a:gd name="T3" fmla="*/ 13 h 366"/>
              <a:gd name="T4" fmla="*/ 143 w 393"/>
              <a:gd name="T5" fmla="*/ 253 h 366"/>
              <a:gd name="T6" fmla="*/ 89 w 393"/>
              <a:gd name="T7" fmla="*/ 203 h 366"/>
              <a:gd name="T8" fmla="*/ 38 w 393"/>
              <a:gd name="T9" fmla="*/ 200 h 366"/>
              <a:gd name="T10" fmla="*/ 13 w 393"/>
              <a:gd name="T11" fmla="*/ 220 h 366"/>
              <a:gd name="T12" fmla="*/ 121 w 393"/>
              <a:gd name="T13" fmla="*/ 349 h 366"/>
              <a:gd name="T14" fmla="*/ 199 w 393"/>
              <a:gd name="T15" fmla="*/ 336 h 366"/>
              <a:gd name="T16" fmla="*/ 379 w 393"/>
              <a:gd name="T17" fmla="*/ 19 h 366"/>
              <a:gd name="T18" fmla="*/ 362 w 393"/>
              <a:gd name="T19" fmla="*/ 2 h 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93" h="366">
                <a:moveTo>
                  <a:pt x="362" y="2"/>
                </a:moveTo>
                <a:cubicBezTo>
                  <a:pt x="344" y="0"/>
                  <a:pt x="322" y="3"/>
                  <a:pt x="308" y="13"/>
                </a:cubicBezTo>
                <a:cubicBezTo>
                  <a:pt x="226" y="72"/>
                  <a:pt x="174" y="162"/>
                  <a:pt x="143" y="253"/>
                </a:cubicBezTo>
                <a:cubicBezTo>
                  <a:pt x="127" y="234"/>
                  <a:pt x="109" y="217"/>
                  <a:pt x="89" y="203"/>
                </a:cubicBezTo>
                <a:cubicBezTo>
                  <a:pt x="75" y="194"/>
                  <a:pt x="54" y="196"/>
                  <a:pt x="38" y="200"/>
                </a:cubicBezTo>
                <a:cubicBezTo>
                  <a:pt x="34" y="200"/>
                  <a:pt x="0" y="211"/>
                  <a:pt x="13" y="220"/>
                </a:cubicBezTo>
                <a:cubicBezTo>
                  <a:pt x="61" y="252"/>
                  <a:pt x="95" y="304"/>
                  <a:pt x="121" y="349"/>
                </a:cubicBezTo>
                <a:cubicBezTo>
                  <a:pt x="131" y="366"/>
                  <a:pt x="196" y="354"/>
                  <a:pt x="199" y="336"/>
                </a:cubicBezTo>
                <a:cubicBezTo>
                  <a:pt x="220" y="222"/>
                  <a:pt x="276" y="94"/>
                  <a:pt x="379" y="19"/>
                </a:cubicBezTo>
                <a:cubicBezTo>
                  <a:pt x="393" y="8"/>
                  <a:pt x="370" y="2"/>
                  <a:pt x="362" y="2"/>
                </a:cubicBezTo>
                <a:close/>
              </a:path>
            </a:pathLst>
          </a:custGeom>
          <a:solidFill>
            <a:schemeClr val="accent3"/>
          </a:solidFill>
          <a:ln>
            <a:noFill/>
          </a:ln>
          <a:extLst/>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31034621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Aim Statement Drafts</a:t>
            </a:r>
            <a:br>
              <a:rPr lang="en-US" dirty="0" smtClean="0"/>
            </a:br>
            <a:r>
              <a:rPr lang="en-US" i="1" dirty="0" smtClean="0"/>
              <a:t>React and Refine</a:t>
            </a:r>
            <a:endParaRPr lang="en-US" i="1" dirty="0"/>
          </a:p>
        </p:txBody>
      </p:sp>
      <p:sp>
        <p:nvSpPr>
          <p:cNvPr id="3" name="Slide Number Placeholder 2"/>
          <p:cNvSpPr>
            <a:spLocks noGrp="1"/>
          </p:cNvSpPr>
          <p:nvPr>
            <p:ph type="sldNum" sz="quarter" idx="4"/>
          </p:nvPr>
        </p:nvSpPr>
        <p:spPr/>
        <p:txBody>
          <a:bodyPr/>
          <a:lstStyle/>
          <a:p>
            <a:fld id="{295008BC-DA31-4D19-837B-EFA4386B05F5}" type="slidenum">
              <a:rPr lang="en-US" smtClean="0"/>
              <a:pPr/>
              <a:t>4</a:t>
            </a:fld>
            <a:endParaRPr lang="en-US" dirty="0"/>
          </a:p>
        </p:txBody>
      </p:sp>
      <p:sp>
        <p:nvSpPr>
          <p:cNvPr id="4" name="TextBox 3"/>
          <p:cNvSpPr txBox="1"/>
          <p:nvPr/>
        </p:nvSpPr>
        <p:spPr>
          <a:xfrm>
            <a:off x="609600" y="1362067"/>
            <a:ext cx="8317743" cy="5293757"/>
          </a:xfrm>
          <a:prstGeom prst="rect">
            <a:avLst/>
          </a:prstGeom>
          <a:noFill/>
        </p:spPr>
        <p:txBody>
          <a:bodyPr wrap="square" rtlCol="0">
            <a:spAutoFit/>
          </a:bodyPr>
          <a:lstStyle/>
          <a:p>
            <a:pPr marL="342900" indent="-342900">
              <a:spcAft>
                <a:spcPts val="600"/>
              </a:spcAft>
              <a:buFont typeface="+mj-lt"/>
              <a:buAutoNum type="arabicPeriod"/>
            </a:pPr>
            <a:r>
              <a:rPr lang="en-US" sz="1600" b="1" dirty="0" smtClean="0">
                <a:ea typeface="Verdana" pitchFamily="34" charset="0"/>
                <a:cs typeface="Verdana" pitchFamily="34" charset="0"/>
              </a:rPr>
              <a:t>Improve Independence</a:t>
            </a:r>
          </a:p>
          <a:p>
            <a:pPr>
              <a:spcAft>
                <a:spcPts val="600"/>
              </a:spcAft>
            </a:pPr>
            <a:r>
              <a:rPr lang="en-US" sz="1600" dirty="0" smtClean="0">
                <a:ea typeface="Verdana" pitchFamily="34" charset="0"/>
                <a:cs typeface="Verdana" pitchFamily="34" charset="0"/>
              </a:rPr>
              <a:t>Increase by 20% the number of members receiving personal care services who are employed at least six months out of the year by 2021. (</a:t>
            </a:r>
            <a:r>
              <a:rPr lang="en-US" sz="1400" dirty="0" smtClean="0">
                <a:ea typeface="Verdana" pitchFamily="34" charset="0"/>
                <a:cs typeface="Verdana" pitchFamily="34" charset="0"/>
              </a:rPr>
              <a:t>Data source and baseline</a:t>
            </a:r>
            <a:r>
              <a:rPr lang="en-US" sz="1600" dirty="0" smtClean="0">
                <a:ea typeface="Verdana" pitchFamily="34" charset="0"/>
                <a:cs typeface="Verdana" pitchFamily="34" charset="0"/>
              </a:rPr>
              <a:t>)</a:t>
            </a:r>
            <a:br>
              <a:rPr lang="en-US" sz="1600" dirty="0" smtClean="0">
                <a:ea typeface="Verdana" pitchFamily="34" charset="0"/>
                <a:cs typeface="Verdana" pitchFamily="34" charset="0"/>
              </a:rPr>
            </a:br>
            <a:endParaRPr lang="en-US" sz="1600" dirty="0" smtClean="0">
              <a:ea typeface="Verdana" pitchFamily="34" charset="0"/>
              <a:cs typeface="Verdana" pitchFamily="34" charset="0"/>
            </a:endParaRPr>
          </a:p>
          <a:p>
            <a:pPr>
              <a:spcAft>
                <a:spcPts val="600"/>
              </a:spcAft>
            </a:pPr>
            <a:r>
              <a:rPr lang="en-US" sz="1600" b="1" dirty="0" smtClean="0">
                <a:ea typeface="Verdana" pitchFamily="34" charset="0"/>
                <a:cs typeface="Verdana" pitchFamily="34" charset="0"/>
              </a:rPr>
              <a:t>2.  Reduce Utilization</a:t>
            </a:r>
          </a:p>
          <a:p>
            <a:pPr>
              <a:spcAft>
                <a:spcPts val="600"/>
              </a:spcAft>
            </a:pPr>
            <a:r>
              <a:rPr lang="en-US" sz="1600" dirty="0" smtClean="0">
                <a:ea typeface="Verdana" pitchFamily="34" charset="0"/>
                <a:cs typeface="Verdana" pitchFamily="34" charset="0"/>
              </a:rPr>
              <a:t>Reduce by 20% the emergency department utilization rate of those receiving personal care services through waivers and the State Plan by 2021. (</a:t>
            </a:r>
            <a:r>
              <a:rPr lang="en-US" sz="1400" dirty="0" smtClean="0">
                <a:ea typeface="Verdana" pitchFamily="34" charset="0"/>
                <a:cs typeface="Verdana" pitchFamily="34" charset="0"/>
              </a:rPr>
              <a:t>Data source and baseline</a:t>
            </a:r>
            <a:r>
              <a:rPr lang="en-US" sz="1600" dirty="0" smtClean="0">
                <a:ea typeface="Verdana" pitchFamily="34" charset="0"/>
                <a:cs typeface="Verdana" pitchFamily="34" charset="0"/>
              </a:rPr>
              <a:t>)</a:t>
            </a:r>
            <a:br>
              <a:rPr lang="en-US" sz="1600" dirty="0" smtClean="0">
                <a:ea typeface="Verdana" pitchFamily="34" charset="0"/>
                <a:cs typeface="Verdana" pitchFamily="34" charset="0"/>
              </a:rPr>
            </a:br>
            <a:endParaRPr lang="en-US" sz="1600" dirty="0" smtClean="0">
              <a:ea typeface="Verdana" pitchFamily="34" charset="0"/>
              <a:cs typeface="Verdana" pitchFamily="34" charset="0"/>
            </a:endParaRPr>
          </a:p>
          <a:p>
            <a:pPr>
              <a:spcAft>
                <a:spcPts val="600"/>
              </a:spcAft>
            </a:pPr>
            <a:r>
              <a:rPr lang="en-US" sz="1600" b="1" dirty="0" smtClean="0">
                <a:ea typeface="Verdana" pitchFamily="34" charset="0"/>
                <a:cs typeface="Verdana" pitchFamily="34" charset="0"/>
              </a:rPr>
              <a:t>3</a:t>
            </a:r>
            <a:r>
              <a:rPr lang="en-US" sz="1600" b="1" dirty="0">
                <a:ea typeface="Verdana" pitchFamily="34" charset="0"/>
                <a:cs typeface="Verdana" pitchFamily="34" charset="0"/>
              </a:rPr>
              <a:t>. Qualified Service Providers</a:t>
            </a:r>
          </a:p>
          <a:p>
            <a:pPr>
              <a:spcAft>
                <a:spcPts val="600"/>
              </a:spcAft>
            </a:pPr>
            <a:r>
              <a:rPr lang="en-US" sz="1600" dirty="0">
                <a:ea typeface="Verdana" pitchFamily="34" charset="0"/>
                <a:cs typeface="Verdana" pitchFamily="34" charset="0"/>
              </a:rPr>
              <a:t>Increase </a:t>
            </a:r>
            <a:r>
              <a:rPr lang="en-US" sz="1600" dirty="0" smtClean="0">
                <a:ea typeface="Verdana" pitchFamily="34" charset="0"/>
                <a:cs typeface="Verdana" pitchFamily="34" charset="0"/>
              </a:rPr>
              <a:t>by </a:t>
            </a:r>
            <a:r>
              <a:rPr lang="en-US" sz="1600" dirty="0">
                <a:ea typeface="Verdana" pitchFamily="34" charset="0"/>
                <a:cs typeface="Verdana" pitchFamily="34" charset="0"/>
              </a:rPr>
              <a:t>30% the number </a:t>
            </a:r>
            <a:r>
              <a:rPr lang="en-US" sz="1600" dirty="0" smtClean="0">
                <a:ea typeface="Verdana" pitchFamily="34" charset="0"/>
                <a:cs typeface="Verdana" pitchFamily="34" charset="0"/>
              </a:rPr>
              <a:t>of attendant </a:t>
            </a:r>
            <a:r>
              <a:rPr lang="en-US" sz="1600" dirty="0">
                <a:ea typeface="Verdana" pitchFamily="34" charset="0"/>
                <a:cs typeface="Verdana" pitchFamily="34" charset="0"/>
              </a:rPr>
              <a:t>care service providers </a:t>
            </a:r>
            <a:r>
              <a:rPr lang="en-US" sz="1600" dirty="0" smtClean="0">
                <a:ea typeface="Verdana" pitchFamily="34" charset="0"/>
                <a:cs typeface="Verdana" pitchFamily="34" charset="0"/>
              </a:rPr>
              <a:t>receiving </a:t>
            </a:r>
            <a:r>
              <a:rPr lang="en-US" sz="1600" dirty="0">
                <a:ea typeface="Verdana" pitchFamily="34" charset="0"/>
                <a:cs typeface="Verdana" pitchFamily="34" charset="0"/>
              </a:rPr>
              <a:t>TBD certification/training by 2021. (</a:t>
            </a:r>
            <a:r>
              <a:rPr lang="en-US" sz="1400" dirty="0">
                <a:ea typeface="Verdana" pitchFamily="34" charset="0"/>
                <a:cs typeface="Verdana" pitchFamily="34" charset="0"/>
              </a:rPr>
              <a:t>Data source and baseline</a:t>
            </a:r>
            <a:r>
              <a:rPr lang="en-US" sz="1600" dirty="0">
                <a:ea typeface="Verdana" pitchFamily="34" charset="0"/>
                <a:cs typeface="Verdana" pitchFamily="34" charset="0"/>
              </a:rPr>
              <a:t>)</a:t>
            </a:r>
          </a:p>
          <a:p>
            <a:pPr>
              <a:spcAft>
                <a:spcPts val="600"/>
              </a:spcAft>
            </a:pPr>
            <a:endParaRPr lang="en-US" sz="1600" b="1" dirty="0">
              <a:ea typeface="Verdana" pitchFamily="34" charset="0"/>
              <a:cs typeface="Verdana" pitchFamily="34" charset="0"/>
            </a:endParaRPr>
          </a:p>
          <a:p>
            <a:pPr>
              <a:spcAft>
                <a:spcPts val="600"/>
              </a:spcAft>
            </a:pPr>
            <a:r>
              <a:rPr lang="en-US" sz="1600" b="1" dirty="0">
                <a:ea typeface="Verdana" pitchFamily="34" charset="0"/>
                <a:cs typeface="Verdana" pitchFamily="34" charset="0"/>
              </a:rPr>
              <a:t>4. Customer Satisfaction</a:t>
            </a:r>
          </a:p>
          <a:p>
            <a:pPr>
              <a:spcAft>
                <a:spcPts val="600"/>
              </a:spcAft>
            </a:pPr>
            <a:r>
              <a:rPr lang="en-US" sz="1600" dirty="0">
                <a:ea typeface="Verdana" pitchFamily="34" charset="0"/>
                <a:cs typeface="Verdana" pitchFamily="34" charset="0"/>
              </a:rPr>
              <a:t>Increase by </a:t>
            </a:r>
            <a:r>
              <a:rPr lang="en-US" sz="1600" dirty="0" smtClean="0">
                <a:ea typeface="Verdana" pitchFamily="34" charset="0"/>
                <a:cs typeface="Verdana" pitchFamily="34" charset="0"/>
              </a:rPr>
              <a:t>20</a:t>
            </a:r>
            <a:r>
              <a:rPr lang="en-US" sz="1600" dirty="0">
                <a:ea typeface="Verdana" pitchFamily="34" charset="0"/>
                <a:cs typeface="Verdana" pitchFamily="34" charset="0"/>
              </a:rPr>
              <a:t>% </a:t>
            </a:r>
            <a:r>
              <a:rPr lang="en-US" sz="1600" dirty="0" smtClean="0">
                <a:ea typeface="Verdana" pitchFamily="34" charset="0"/>
                <a:cs typeface="Verdana" pitchFamily="34" charset="0"/>
              </a:rPr>
              <a:t>the </a:t>
            </a:r>
            <a:r>
              <a:rPr lang="en-US" sz="1600" dirty="0">
                <a:ea typeface="Verdana" pitchFamily="34" charset="0"/>
                <a:cs typeface="Verdana" pitchFamily="34" charset="0"/>
              </a:rPr>
              <a:t>customer satisfaction rate </a:t>
            </a:r>
            <a:r>
              <a:rPr lang="en-US" sz="1600" dirty="0" smtClean="0">
                <a:ea typeface="Verdana" pitchFamily="34" charset="0"/>
                <a:cs typeface="Verdana" pitchFamily="34" charset="0"/>
              </a:rPr>
              <a:t>for </a:t>
            </a:r>
            <a:r>
              <a:rPr lang="en-US" sz="1600" dirty="0">
                <a:ea typeface="Verdana" pitchFamily="34" charset="0"/>
                <a:cs typeface="Verdana" pitchFamily="34" charset="0"/>
              </a:rPr>
              <a:t>those receiving attendant care services by 2021. (</a:t>
            </a:r>
            <a:r>
              <a:rPr lang="en-US" sz="1400" dirty="0">
                <a:ea typeface="Verdana" pitchFamily="34" charset="0"/>
                <a:cs typeface="Verdana" pitchFamily="34" charset="0"/>
              </a:rPr>
              <a:t>Data source and baseline</a:t>
            </a:r>
            <a:r>
              <a:rPr lang="en-US" sz="1600" dirty="0">
                <a:ea typeface="Verdana" pitchFamily="34" charset="0"/>
                <a:cs typeface="Verdana" pitchFamily="34" charset="0"/>
              </a:rPr>
              <a:t>)</a:t>
            </a:r>
          </a:p>
          <a:p>
            <a:pPr>
              <a:spcAft>
                <a:spcPts val="600"/>
              </a:spcAft>
            </a:pPr>
            <a:r>
              <a:rPr lang="en-US" sz="1600" dirty="0" smtClean="0">
                <a:ea typeface="Verdana" pitchFamily="34" charset="0"/>
                <a:cs typeface="Verdana" pitchFamily="34" charset="0"/>
              </a:rPr>
              <a:t/>
            </a:r>
            <a:br>
              <a:rPr lang="en-US" sz="1600" dirty="0" smtClean="0">
                <a:ea typeface="Verdana" pitchFamily="34" charset="0"/>
                <a:cs typeface="Verdana" pitchFamily="34" charset="0"/>
              </a:rPr>
            </a:br>
            <a:endParaRPr lang="en-US" sz="1600" dirty="0" smtClean="0">
              <a:ea typeface="Verdana" pitchFamily="34" charset="0"/>
              <a:cs typeface="Verdana" pitchFamily="34" charset="0"/>
            </a:endParaRPr>
          </a:p>
          <a:p>
            <a:pPr>
              <a:spcAft>
                <a:spcPts val="600"/>
              </a:spcAft>
            </a:pPr>
            <a:endParaRPr lang="en-US" sz="1600" dirty="0">
              <a:ea typeface="Verdana" pitchFamily="34" charset="0"/>
              <a:cs typeface="Verdana" pitchFamily="34" charset="0"/>
            </a:endParaRPr>
          </a:p>
        </p:txBody>
      </p:sp>
    </p:spTree>
    <p:extLst>
      <p:ext uri="{BB962C8B-B14F-4D97-AF65-F5344CB8AC3E}">
        <p14:creationId xmlns:p14="http://schemas.microsoft.com/office/powerpoint/2010/main" val="634020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Aim Statement Discussion </a:t>
            </a:r>
            <a:br>
              <a:rPr lang="en-US" dirty="0" smtClean="0"/>
            </a:br>
            <a:r>
              <a:rPr lang="en-US" i="1" dirty="0" smtClean="0"/>
              <a:t>How Can We Improve These? Which is the Right One?</a:t>
            </a:r>
            <a:endParaRPr lang="en-US" i="1" dirty="0"/>
          </a:p>
        </p:txBody>
      </p:sp>
      <p:sp>
        <p:nvSpPr>
          <p:cNvPr id="3" name="Slide Number Placeholder 2"/>
          <p:cNvSpPr>
            <a:spLocks noGrp="1"/>
          </p:cNvSpPr>
          <p:nvPr>
            <p:ph type="sldNum" sz="quarter" idx="4"/>
          </p:nvPr>
        </p:nvSpPr>
        <p:spPr/>
        <p:txBody>
          <a:bodyPr/>
          <a:lstStyle/>
          <a:p>
            <a:fld id="{295008BC-DA31-4D19-837B-EFA4386B05F5}" type="slidenum">
              <a:rPr lang="en-US" smtClean="0"/>
              <a:pPr/>
              <a:t>5</a:t>
            </a:fld>
            <a:endParaRPr lang="en-US" dirty="0"/>
          </a:p>
        </p:txBody>
      </p:sp>
      <p:sp>
        <p:nvSpPr>
          <p:cNvPr id="4" name="TextBox 3"/>
          <p:cNvSpPr txBox="1"/>
          <p:nvPr/>
        </p:nvSpPr>
        <p:spPr>
          <a:xfrm>
            <a:off x="609600" y="1362067"/>
            <a:ext cx="8317743" cy="6432530"/>
          </a:xfrm>
          <a:prstGeom prst="rect">
            <a:avLst/>
          </a:prstGeom>
          <a:noFill/>
        </p:spPr>
        <p:txBody>
          <a:bodyPr wrap="square" rtlCol="0">
            <a:spAutoFit/>
          </a:bodyPr>
          <a:lstStyle/>
          <a:p>
            <a:pPr marL="342900" indent="-342900">
              <a:spcAft>
                <a:spcPts val="600"/>
              </a:spcAft>
              <a:buFont typeface="+mj-lt"/>
              <a:buAutoNum type="arabicPeriod"/>
            </a:pPr>
            <a:r>
              <a:rPr lang="en-US" sz="1600" b="1" dirty="0" smtClean="0">
                <a:ea typeface="Verdana" pitchFamily="34" charset="0"/>
                <a:cs typeface="Verdana" pitchFamily="34" charset="0"/>
              </a:rPr>
              <a:t>Improve Independence</a:t>
            </a:r>
          </a:p>
          <a:p>
            <a:pPr>
              <a:spcAft>
                <a:spcPts val="600"/>
              </a:spcAft>
            </a:pPr>
            <a:r>
              <a:rPr lang="en-US" sz="1600" dirty="0" smtClean="0">
                <a:ea typeface="Verdana" pitchFamily="34" charset="0"/>
                <a:cs typeface="Verdana" pitchFamily="34" charset="0"/>
              </a:rPr>
              <a:t>Increase by (A) 20% the number of (B) members receiving personal care services who are (C) employed at least six months out of the year by 2021. (</a:t>
            </a:r>
            <a:r>
              <a:rPr lang="en-US" sz="1400" dirty="0" smtClean="0">
                <a:ea typeface="Verdana" pitchFamily="34" charset="0"/>
                <a:cs typeface="Verdana" pitchFamily="34" charset="0"/>
              </a:rPr>
              <a:t>Data source and baseline</a:t>
            </a:r>
            <a:r>
              <a:rPr lang="en-US" sz="1600" dirty="0" smtClean="0">
                <a:ea typeface="Verdana" pitchFamily="34" charset="0"/>
                <a:cs typeface="Verdana" pitchFamily="34" charset="0"/>
              </a:rPr>
              <a:t>)</a:t>
            </a:r>
            <a:br>
              <a:rPr lang="en-US" sz="1600" dirty="0" smtClean="0">
                <a:ea typeface="Verdana" pitchFamily="34" charset="0"/>
                <a:cs typeface="Verdana" pitchFamily="34" charset="0"/>
              </a:rPr>
            </a:br>
            <a:endParaRPr lang="en-US" sz="1600" dirty="0" smtClean="0">
              <a:ea typeface="Verdana" pitchFamily="34" charset="0"/>
              <a:cs typeface="Verdana" pitchFamily="34" charset="0"/>
            </a:endParaRPr>
          </a:p>
          <a:p>
            <a:pPr marL="342900" indent="-342900">
              <a:spcAft>
                <a:spcPts val="600"/>
              </a:spcAft>
              <a:buAutoNum type="alphaUcParenBoth"/>
            </a:pPr>
            <a:r>
              <a:rPr lang="en-US" sz="1600" dirty="0" smtClean="0">
                <a:ea typeface="Verdana" pitchFamily="34" charset="0"/>
                <a:cs typeface="Verdana" pitchFamily="34" charset="0"/>
              </a:rPr>
              <a:t>Is this ambitious?</a:t>
            </a:r>
          </a:p>
          <a:p>
            <a:pPr marL="342900" indent="-342900">
              <a:spcAft>
                <a:spcPts val="600"/>
              </a:spcAft>
              <a:buAutoNum type="alphaUcParenBoth"/>
            </a:pPr>
            <a:r>
              <a:rPr lang="en-US" sz="1600" dirty="0" smtClean="0">
                <a:ea typeface="Verdana" pitchFamily="34" charset="0"/>
                <a:cs typeface="Verdana" pitchFamily="34" charset="0"/>
              </a:rPr>
              <a:t>Is this the population we want to focus on? Can it be narrowed to a geographic region or subpopulation?</a:t>
            </a:r>
          </a:p>
          <a:p>
            <a:pPr marL="342900" indent="-342900">
              <a:spcAft>
                <a:spcPts val="600"/>
              </a:spcAft>
              <a:buAutoNum type="alphaUcParenBoth"/>
            </a:pPr>
            <a:r>
              <a:rPr lang="en-US" sz="1600" dirty="0" smtClean="0">
                <a:ea typeface="Verdana" pitchFamily="34" charset="0"/>
                <a:cs typeface="Verdana" pitchFamily="34" charset="0"/>
              </a:rPr>
              <a:t>Employed? Moved out of a nursing facility to family (setting)? Average need for service reduced?</a:t>
            </a:r>
            <a:endParaRPr lang="en-US" sz="1600" dirty="0">
              <a:ea typeface="Verdana" pitchFamily="34" charset="0"/>
              <a:cs typeface="Verdana" pitchFamily="34" charset="0"/>
            </a:endParaRPr>
          </a:p>
          <a:p>
            <a:pPr marL="342900" indent="-342900">
              <a:spcAft>
                <a:spcPts val="600"/>
              </a:spcAft>
              <a:buAutoNum type="alphaUcParenBoth"/>
            </a:pPr>
            <a:endParaRPr lang="en-US" sz="1600" b="1" dirty="0" smtClean="0">
              <a:ea typeface="Verdana" pitchFamily="34" charset="0"/>
              <a:cs typeface="Verdana" pitchFamily="34" charset="0"/>
            </a:endParaRPr>
          </a:p>
          <a:p>
            <a:pPr>
              <a:spcAft>
                <a:spcPts val="600"/>
              </a:spcAft>
            </a:pPr>
            <a:r>
              <a:rPr lang="en-US" sz="1600" b="1" dirty="0" smtClean="0">
                <a:ea typeface="Verdana" pitchFamily="34" charset="0"/>
                <a:cs typeface="Verdana" pitchFamily="34" charset="0"/>
              </a:rPr>
              <a:t>2.  Reduce Utilization</a:t>
            </a:r>
          </a:p>
          <a:p>
            <a:pPr>
              <a:spcAft>
                <a:spcPts val="600"/>
              </a:spcAft>
            </a:pPr>
            <a:r>
              <a:rPr lang="en-US" sz="1600" dirty="0" smtClean="0">
                <a:ea typeface="Verdana" pitchFamily="34" charset="0"/>
                <a:cs typeface="Verdana" pitchFamily="34" charset="0"/>
              </a:rPr>
              <a:t>Reduce by (A) 20% the (B) emergency department utilization rate of (C) those receiving personal care services through waivers and the State Plan by 2021. (</a:t>
            </a:r>
            <a:r>
              <a:rPr lang="en-US" sz="1400" dirty="0" smtClean="0">
                <a:ea typeface="Verdana" pitchFamily="34" charset="0"/>
                <a:cs typeface="Verdana" pitchFamily="34" charset="0"/>
              </a:rPr>
              <a:t>Data source and baseline</a:t>
            </a:r>
            <a:r>
              <a:rPr lang="en-US" sz="1600" dirty="0" smtClean="0">
                <a:ea typeface="Verdana" pitchFamily="34" charset="0"/>
                <a:cs typeface="Verdana" pitchFamily="34" charset="0"/>
              </a:rPr>
              <a:t>)</a:t>
            </a:r>
            <a:br>
              <a:rPr lang="en-US" sz="1600" dirty="0" smtClean="0">
                <a:ea typeface="Verdana" pitchFamily="34" charset="0"/>
                <a:cs typeface="Verdana" pitchFamily="34" charset="0"/>
              </a:rPr>
            </a:br>
            <a:endParaRPr lang="en-US" sz="1600" dirty="0" smtClean="0">
              <a:ea typeface="Verdana" pitchFamily="34" charset="0"/>
              <a:cs typeface="Verdana" pitchFamily="34" charset="0"/>
            </a:endParaRPr>
          </a:p>
          <a:p>
            <a:pPr>
              <a:spcAft>
                <a:spcPts val="600"/>
              </a:spcAft>
            </a:pPr>
            <a:r>
              <a:rPr lang="en-US" sz="1600" dirty="0" smtClean="0">
                <a:ea typeface="Verdana" pitchFamily="34" charset="0"/>
                <a:cs typeface="Verdana" pitchFamily="34" charset="0"/>
              </a:rPr>
              <a:t>(A) Is this ambitious? </a:t>
            </a:r>
          </a:p>
          <a:p>
            <a:pPr>
              <a:spcAft>
                <a:spcPts val="600"/>
              </a:spcAft>
            </a:pPr>
            <a:r>
              <a:rPr lang="en-US" sz="1600" dirty="0" smtClean="0">
                <a:ea typeface="Verdana" pitchFamily="34" charset="0"/>
                <a:cs typeface="Verdana" pitchFamily="34" charset="0"/>
              </a:rPr>
              <a:t>(B) Focus on </a:t>
            </a:r>
            <a:r>
              <a:rPr lang="en-US" sz="1600" i="1" dirty="0" smtClean="0">
                <a:ea typeface="Verdana" pitchFamily="34" charset="0"/>
                <a:cs typeface="Verdana" pitchFamily="34" charset="0"/>
              </a:rPr>
              <a:t>avoidable</a:t>
            </a:r>
            <a:r>
              <a:rPr lang="en-US" sz="1600" dirty="0" smtClean="0">
                <a:ea typeface="Verdana" pitchFamily="34" charset="0"/>
                <a:cs typeface="Verdana" pitchFamily="34" charset="0"/>
              </a:rPr>
              <a:t> ER visits? Focus on reducing/controlling avoidable acute events that lead to ER visits?</a:t>
            </a:r>
          </a:p>
          <a:p>
            <a:pPr>
              <a:spcAft>
                <a:spcPts val="600"/>
              </a:spcAft>
            </a:pPr>
            <a:r>
              <a:rPr lang="en-US" sz="1600" dirty="0" smtClean="0">
                <a:ea typeface="Verdana" pitchFamily="34" charset="0"/>
                <a:cs typeface="Verdana" pitchFamily="34" charset="0"/>
              </a:rPr>
              <a:t>(C) </a:t>
            </a:r>
            <a:r>
              <a:rPr lang="en-US" sz="1600" dirty="0">
                <a:ea typeface="Verdana" pitchFamily="34" charset="0"/>
                <a:cs typeface="Verdana" pitchFamily="34" charset="0"/>
              </a:rPr>
              <a:t>Is this the population we want to focus on? Can it be narrowed to a geographic region or subpopulation?</a:t>
            </a:r>
          </a:p>
          <a:p>
            <a:pPr>
              <a:spcAft>
                <a:spcPts val="600"/>
              </a:spcAft>
            </a:pPr>
            <a:r>
              <a:rPr lang="en-US" sz="1600" dirty="0" smtClean="0">
                <a:ea typeface="Verdana" pitchFamily="34" charset="0"/>
                <a:cs typeface="Verdana" pitchFamily="34" charset="0"/>
              </a:rPr>
              <a:t/>
            </a:r>
            <a:br>
              <a:rPr lang="en-US" sz="1600" dirty="0" smtClean="0">
                <a:ea typeface="Verdana" pitchFamily="34" charset="0"/>
                <a:cs typeface="Verdana" pitchFamily="34" charset="0"/>
              </a:rPr>
            </a:br>
            <a:endParaRPr lang="en-US" sz="1600" dirty="0" smtClean="0">
              <a:ea typeface="Verdana" pitchFamily="34" charset="0"/>
              <a:cs typeface="Verdana" pitchFamily="34" charset="0"/>
            </a:endParaRPr>
          </a:p>
          <a:p>
            <a:pPr>
              <a:spcAft>
                <a:spcPts val="600"/>
              </a:spcAft>
            </a:pPr>
            <a:endParaRPr lang="en-US" sz="1600" dirty="0">
              <a:ea typeface="Verdana" pitchFamily="34" charset="0"/>
              <a:cs typeface="Verdana" pitchFamily="34" charset="0"/>
            </a:endParaRPr>
          </a:p>
        </p:txBody>
      </p:sp>
    </p:spTree>
    <p:extLst>
      <p:ext uri="{BB962C8B-B14F-4D97-AF65-F5344CB8AC3E}">
        <p14:creationId xmlns:p14="http://schemas.microsoft.com/office/powerpoint/2010/main" val="2069687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Aim Statement Discussion</a:t>
            </a:r>
            <a:br>
              <a:rPr lang="en-US" dirty="0" smtClean="0"/>
            </a:br>
            <a:r>
              <a:rPr lang="en-US" i="1" dirty="0" smtClean="0"/>
              <a:t>How Can We Improve These? Which is the Right One?</a:t>
            </a:r>
            <a:endParaRPr lang="en-US" i="1" dirty="0"/>
          </a:p>
        </p:txBody>
      </p:sp>
      <p:sp>
        <p:nvSpPr>
          <p:cNvPr id="3" name="Slide Number Placeholder 2"/>
          <p:cNvSpPr>
            <a:spLocks noGrp="1"/>
          </p:cNvSpPr>
          <p:nvPr>
            <p:ph type="sldNum" sz="quarter" idx="4"/>
          </p:nvPr>
        </p:nvSpPr>
        <p:spPr/>
        <p:txBody>
          <a:bodyPr/>
          <a:lstStyle/>
          <a:p>
            <a:fld id="{295008BC-DA31-4D19-837B-EFA4386B05F5}" type="slidenum">
              <a:rPr lang="en-US" smtClean="0"/>
              <a:pPr/>
              <a:t>6</a:t>
            </a:fld>
            <a:endParaRPr lang="en-US" dirty="0"/>
          </a:p>
        </p:txBody>
      </p:sp>
      <p:sp>
        <p:nvSpPr>
          <p:cNvPr id="4" name="TextBox 3"/>
          <p:cNvSpPr txBox="1"/>
          <p:nvPr/>
        </p:nvSpPr>
        <p:spPr>
          <a:xfrm>
            <a:off x="609600" y="1590675"/>
            <a:ext cx="8317743" cy="4878259"/>
          </a:xfrm>
          <a:prstGeom prst="rect">
            <a:avLst/>
          </a:prstGeom>
          <a:noFill/>
        </p:spPr>
        <p:txBody>
          <a:bodyPr wrap="square" rtlCol="0">
            <a:spAutoFit/>
          </a:bodyPr>
          <a:lstStyle/>
          <a:p>
            <a:pPr>
              <a:spcAft>
                <a:spcPts val="600"/>
              </a:spcAft>
            </a:pPr>
            <a:r>
              <a:rPr lang="en-US" sz="1600" b="1" dirty="0" smtClean="0">
                <a:ea typeface="Verdana" pitchFamily="34" charset="0"/>
                <a:cs typeface="Verdana" pitchFamily="34" charset="0"/>
              </a:rPr>
              <a:t>3. Qualified Service Providers</a:t>
            </a:r>
          </a:p>
          <a:p>
            <a:pPr>
              <a:spcAft>
                <a:spcPts val="600"/>
              </a:spcAft>
            </a:pPr>
            <a:r>
              <a:rPr lang="en-US" sz="1600" dirty="0" smtClean="0">
                <a:ea typeface="Verdana" pitchFamily="34" charset="0"/>
                <a:cs typeface="Verdana" pitchFamily="34" charset="0"/>
              </a:rPr>
              <a:t>Increase by (A) 30% the number of (B) attendant care service providers receiving (C) TBD certification/training by 2021. (</a:t>
            </a:r>
            <a:r>
              <a:rPr lang="en-US" sz="1400" dirty="0" smtClean="0">
                <a:ea typeface="Verdana" pitchFamily="34" charset="0"/>
                <a:cs typeface="Verdana" pitchFamily="34" charset="0"/>
              </a:rPr>
              <a:t>Data source and baseline</a:t>
            </a:r>
            <a:r>
              <a:rPr lang="en-US" sz="1600" dirty="0" smtClean="0">
                <a:ea typeface="Verdana" pitchFamily="34" charset="0"/>
                <a:cs typeface="Verdana" pitchFamily="34" charset="0"/>
              </a:rPr>
              <a:t>)</a:t>
            </a:r>
          </a:p>
          <a:p>
            <a:pPr marL="342900" indent="-342900">
              <a:spcAft>
                <a:spcPts val="600"/>
              </a:spcAft>
              <a:buAutoNum type="alphaUcParenBoth"/>
            </a:pPr>
            <a:r>
              <a:rPr lang="en-US" sz="1600" dirty="0" smtClean="0">
                <a:ea typeface="Verdana" pitchFamily="34" charset="0"/>
                <a:cs typeface="Verdana" pitchFamily="34" charset="0"/>
              </a:rPr>
              <a:t>Is this ambitious?</a:t>
            </a:r>
          </a:p>
          <a:p>
            <a:pPr marL="342900" indent="-342900">
              <a:spcAft>
                <a:spcPts val="600"/>
              </a:spcAft>
              <a:buAutoNum type="alphaUcParenBoth"/>
            </a:pPr>
            <a:r>
              <a:rPr lang="en-US" sz="1600" dirty="0" smtClean="0">
                <a:ea typeface="Verdana" pitchFamily="34" charset="0"/>
                <a:cs typeface="Verdana" pitchFamily="34" charset="0"/>
              </a:rPr>
              <a:t>Should we narrow to a specific subset of personal care providers? </a:t>
            </a:r>
          </a:p>
          <a:p>
            <a:pPr marL="342900" indent="-342900">
              <a:spcAft>
                <a:spcPts val="600"/>
              </a:spcAft>
              <a:buAutoNum type="alphaUcParenBoth"/>
            </a:pPr>
            <a:r>
              <a:rPr lang="en-US" sz="1600" dirty="0" smtClean="0">
                <a:ea typeface="Verdana" pitchFamily="34" charset="0"/>
                <a:cs typeface="Verdana" pitchFamily="34" charset="0"/>
              </a:rPr>
              <a:t>Is there a good certification or training that is not required, but would be helpful and could be incentivized? Should we change to staff stability (e.g., the % turnover)? </a:t>
            </a:r>
          </a:p>
          <a:p>
            <a:pPr>
              <a:spcAft>
                <a:spcPts val="600"/>
              </a:spcAft>
            </a:pPr>
            <a:endParaRPr lang="en-US" sz="1600" b="1" dirty="0" smtClean="0">
              <a:ea typeface="Verdana" pitchFamily="34" charset="0"/>
              <a:cs typeface="Verdana" pitchFamily="34" charset="0"/>
            </a:endParaRPr>
          </a:p>
          <a:p>
            <a:pPr>
              <a:spcAft>
                <a:spcPts val="600"/>
              </a:spcAft>
            </a:pPr>
            <a:r>
              <a:rPr lang="en-US" sz="1600" b="1" dirty="0" smtClean="0">
                <a:ea typeface="Verdana" pitchFamily="34" charset="0"/>
                <a:cs typeface="Verdana" pitchFamily="34" charset="0"/>
              </a:rPr>
              <a:t>4. Customer </a:t>
            </a:r>
            <a:r>
              <a:rPr lang="en-US" sz="1600" b="1" dirty="0">
                <a:ea typeface="Verdana" pitchFamily="34" charset="0"/>
                <a:cs typeface="Verdana" pitchFamily="34" charset="0"/>
              </a:rPr>
              <a:t>Satisfaction</a:t>
            </a:r>
          </a:p>
          <a:p>
            <a:pPr>
              <a:spcAft>
                <a:spcPts val="600"/>
              </a:spcAft>
            </a:pPr>
            <a:r>
              <a:rPr lang="en-US" sz="1600" dirty="0" smtClean="0">
                <a:ea typeface="Verdana" pitchFamily="34" charset="0"/>
                <a:cs typeface="Verdana" pitchFamily="34" charset="0"/>
              </a:rPr>
              <a:t>Increase </a:t>
            </a:r>
            <a:r>
              <a:rPr lang="en-US" sz="1600" dirty="0">
                <a:ea typeface="Verdana" pitchFamily="34" charset="0"/>
                <a:cs typeface="Verdana" pitchFamily="34" charset="0"/>
              </a:rPr>
              <a:t>by </a:t>
            </a:r>
            <a:r>
              <a:rPr lang="en-US" sz="1600" dirty="0" smtClean="0">
                <a:ea typeface="Verdana" pitchFamily="34" charset="0"/>
                <a:cs typeface="Verdana" pitchFamily="34" charset="0"/>
              </a:rPr>
              <a:t>(A) 20</a:t>
            </a:r>
            <a:r>
              <a:rPr lang="en-US" sz="1600" dirty="0">
                <a:ea typeface="Verdana" pitchFamily="34" charset="0"/>
                <a:cs typeface="Verdana" pitchFamily="34" charset="0"/>
              </a:rPr>
              <a:t>% the </a:t>
            </a:r>
            <a:r>
              <a:rPr lang="en-US" sz="1600" dirty="0" smtClean="0">
                <a:ea typeface="Verdana" pitchFamily="34" charset="0"/>
                <a:cs typeface="Verdana" pitchFamily="34" charset="0"/>
              </a:rPr>
              <a:t>(B) customer </a:t>
            </a:r>
            <a:r>
              <a:rPr lang="en-US" sz="1600" dirty="0">
                <a:ea typeface="Verdana" pitchFamily="34" charset="0"/>
                <a:cs typeface="Verdana" pitchFamily="34" charset="0"/>
              </a:rPr>
              <a:t>satisfaction rate for </a:t>
            </a:r>
            <a:r>
              <a:rPr lang="en-US" sz="1600" dirty="0" smtClean="0">
                <a:ea typeface="Verdana" pitchFamily="34" charset="0"/>
                <a:cs typeface="Verdana" pitchFamily="34" charset="0"/>
              </a:rPr>
              <a:t>(C) those </a:t>
            </a:r>
            <a:r>
              <a:rPr lang="en-US" sz="1600" dirty="0">
                <a:ea typeface="Verdana" pitchFamily="34" charset="0"/>
                <a:cs typeface="Verdana" pitchFamily="34" charset="0"/>
              </a:rPr>
              <a:t>receiving attendant care services by 2021. (</a:t>
            </a:r>
            <a:r>
              <a:rPr lang="en-US" sz="1400" dirty="0">
                <a:ea typeface="Verdana" pitchFamily="34" charset="0"/>
                <a:cs typeface="Verdana" pitchFamily="34" charset="0"/>
              </a:rPr>
              <a:t>Data </a:t>
            </a:r>
            <a:r>
              <a:rPr lang="en-US" sz="1400" dirty="0" smtClean="0">
                <a:ea typeface="Verdana" pitchFamily="34" charset="0"/>
                <a:cs typeface="Verdana" pitchFamily="34" charset="0"/>
              </a:rPr>
              <a:t>source and baseline</a:t>
            </a:r>
            <a:r>
              <a:rPr lang="en-US" sz="1600" dirty="0" smtClean="0">
                <a:ea typeface="Verdana" pitchFamily="34" charset="0"/>
                <a:cs typeface="Verdana" pitchFamily="34" charset="0"/>
              </a:rPr>
              <a:t>)</a:t>
            </a:r>
          </a:p>
          <a:p>
            <a:pPr marL="342900" indent="-342900">
              <a:spcAft>
                <a:spcPts val="600"/>
              </a:spcAft>
              <a:buAutoNum type="alphaUcParenBoth"/>
            </a:pPr>
            <a:r>
              <a:rPr lang="en-US" sz="1600" dirty="0" smtClean="0">
                <a:ea typeface="Verdana" pitchFamily="34" charset="0"/>
                <a:cs typeface="Verdana" pitchFamily="34" charset="0"/>
              </a:rPr>
              <a:t>Is this ambitious? </a:t>
            </a:r>
          </a:p>
          <a:p>
            <a:pPr marL="342900" indent="-342900">
              <a:spcAft>
                <a:spcPts val="600"/>
              </a:spcAft>
              <a:buAutoNum type="alphaUcParenBoth"/>
            </a:pPr>
            <a:r>
              <a:rPr lang="en-US" sz="1600" dirty="0" smtClean="0">
                <a:ea typeface="Verdana" pitchFamily="34" charset="0"/>
                <a:cs typeface="Verdana" pitchFamily="34" charset="0"/>
              </a:rPr>
              <a:t>What does the customer satisfaction rate entail? Can this be made more clear or specific?</a:t>
            </a:r>
          </a:p>
          <a:p>
            <a:pPr marL="342900" indent="-342900">
              <a:spcAft>
                <a:spcPts val="600"/>
              </a:spcAft>
              <a:buFontTx/>
              <a:buAutoNum type="alphaUcParenBoth"/>
            </a:pPr>
            <a:r>
              <a:rPr lang="en-US" sz="1600" dirty="0">
                <a:ea typeface="Verdana" pitchFamily="34" charset="0"/>
                <a:cs typeface="Verdana" pitchFamily="34" charset="0"/>
              </a:rPr>
              <a:t>Is this the population we want to focus on? Can it be narrowed to a geographic region or subpopulation</a:t>
            </a:r>
            <a:r>
              <a:rPr lang="en-US" sz="1600" dirty="0" smtClean="0">
                <a:ea typeface="Verdana" pitchFamily="34" charset="0"/>
                <a:cs typeface="Verdana" pitchFamily="34" charset="0"/>
              </a:rPr>
              <a:t>?</a:t>
            </a:r>
          </a:p>
          <a:p>
            <a:pPr marL="342900" indent="-342900">
              <a:spcAft>
                <a:spcPts val="600"/>
              </a:spcAft>
              <a:buAutoNum type="alphaUcParenBoth"/>
            </a:pPr>
            <a:endParaRPr lang="en-US" sz="1600" dirty="0">
              <a:ea typeface="Verdana" pitchFamily="34" charset="0"/>
              <a:cs typeface="Verdana" pitchFamily="34" charset="0"/>
            </a:endParaRPr>
          </a:p>
        </p:txBody>
      </p:sp>
    </p:spTree>
    <p:extLst>
      <p:ext uri="{BB962C8B-B14F-4D97-AF65-F5344CB8AC3E}">
        <p14:creationId xmlns:p14="http://schemas.microsoft.com/office/powerpoint/2010/main" val="895374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One Thing?</a:t>
            </a:r>
            <a:endParaRPr lang="en-US" dirty="0"/>
          </a:p>
        </p:txBody>
      </p:sp>
      <p:sp>
        <p:nvSpPr>
          <p:cNvPr id="8" name="TextBox 7"/>
          <p:cNvSpPr txBox="1"/>
          <p:nvPr/>
        </p:nvSpPr>
        <p:spPr>
          <a:xfrm>
            <a:off x="325438" y="5387744"/>
            <a:ext cx="8422562" cy="584775"/>
          </a:xfrm>
          <a:prstGeom prst="rect">
            <a:avLst/>
          </a:prstGeom>
          <a:noFill/>
        </p:spPr>
        <p:txBody>
          <a:bodyPr wrap="square" rtlCol="0">
            <a:spAutoFit/>
          </a:bodyPr>
          <a:lstStyle/>
          <a:p>
            <a:pPr>
              <a:spcAft>
                <a:spcPts val="600"/>
              </a:spcAft>
            </a:pPr>
            <a:r>
              <a:rPr lang="en-US" sz="1600" b="1" i="1" dirty="0" smtClean="0">
                <a:latin typeface="Verdana" panose="020B0604030504040204" pitchFamily="34" charset="0"/>
                <a:ea typeface="Verdana" panose="020B0604030504040204" pitchFamily="34" charset="0"/>
                <a:cs typeface="Verdana" panose="020B0604030504040204" pitchFamily="34" charset="0"/>
              </a:rPr>
              <a:t>For Example: “Beneficiaries in the state are not aware of the health issue or the resources that are available to help with the issue”</a:t>
            </a:r>
            <a:endParaRPr lang="en-US" sz="1600" b="1" i="1" dirty="0">
              <a:latin typeface="Verdana" panose="020B0604030504040204" pitchFamily="34" charset="0"/>
              <a:ea typeface="Verdana" panose="020B0604030504040204" pitchFamily="34" charset="0"/>
              <a:cs typeface="Verdana" panose="020B0604030504040204" pitchFamily="34" charset="0"/>
            </a:endParaRPr>
          </a:p>
        </p:txBody>
      </p:sp>
      <p:sp>
        <p:nvSpPr>
          <p:cNvPr id="9" name="TextBox 8"/>
          <p:cNvSpPr txBox="1"/>
          <p:nvPr/>
        </p:nvSpPr>
        <p:spPr>
          <a:xfrm>
            <a:off x="1039813" y="2289776"/>
            <a:ext cx="3994078" cy="1723549"/>
          </a:xfrm>
          <a:prstGeom prst="rect">
            <a:avLst/>
          </a:prstGeom>
          <a:noFill/>
        </p:spPr>
        <p:txBody>
          <a:bodyPr vert="horz" wrap="square" lIns="0" tIns="0" rIns="0" bIns="0" rtlCol="0">
            <a:spAutoFit/>
          </a:bodyPr>
          <a:lstStyle/>
          <a:p>
            <a:pPr>
              <a:spcBef>
                <a:spcPts val="200"/>
              </a:spcBef>
              <a:buSzPct val="100000"/>
            </a:pPr>
            <a:r>
              <a:rPr lang="en-US" sz="2800" b="1" dirty="0" smtClean="0">
                <a:solidFill>
                  <a:schemeClr val="tx2"/>
                </a:solidFill>
                <a:latin typeface="Verdana" panose="020B0604030504040204" pitchFamily="34" charset="0"/>
                <a:ea typeface="Verdana" panose="020B0604030504040204" pitchFamily="34" charset="0"/>
                <a:cs typeface="Verdana" panose="020B0604030504040204" pitchFamily="34" charset="0"/>
              </a:rPr>
              <a:t>What one barrier or problem must you overcome to achieve your aim?</a:t>
            </a:r>
            <a:endParaRPr lang="en-US" sz="2800" b="1" dirty="0">
              <a:solidFill>
                <a:schemeClr val="tx2"/>
              </a:solidFill>
              <a:latin typeface="Verdana" panose="020B0604030504040204" pitchFamily="34" charset="0"/>
              <a:ea typeface="Verdana" panose="020B0604030504040204" pitchFamily="34" charset="0"/>
              <a:cs typeface="Verdana" panose="020B0604030504040204" pitchFamily="34" charset="0"/>
            </a:endParaRPr>
          </a:p>
        </p:txBody>
      </p:sp>
      <p:pic>
        <p:nvPicPr>
          <p:cNvPr id="10" name="Picture 9"/>
          <p:cNvPicPr>
            <a:picLocks noChangeAspect="1"/>
          </p:cNvPicPr>
          <p:nvPr/>
        </p:nvPicPr>
        <p:blipFill rotWithShape="1">
          <a:blip r:embed="rId2" cstate="print">
            <a:extLst>
              <a:ext uri="{28A0092B-C50C-407E-A947-70E740481C1C}">
                <a14:useLocalDpi xmlns:a14="http://schemas.microsoft.com/office/drawing/2010/main" val="0"/>
              </a:ext>
            </a:extLst>
          </a:blip>
          <a:srcRect l="21028" t="10414" r="15868" b="11418"/>
          <a:stretch/>
        </p:blipFill>
        <p:spPr>
          <a:xfrm>
            <a:off x="5448848" y="1633152"/>
            <a:ext cx="2013204" cy="3754592"/>
          </a:xfrm>
          <a:prstGeom prst="rect">
            <a:avLst/>
          </a:prstGeom>
          <a:ln w="3175" cmpd="sng">
            <a:noFill/>
            <a:prstDash val="solid"/>
          </a:ln>
        </p:spPr>
      </p:pic>
    </p:spTree>
    <p:extLst>
      <p:ext uri="{BB962C8B-B14F-4D97-AF65-F5344CB8AC3E}">
        <p14:creationId xmlns:p14="http://schemas.microsoft.com/office/powerpoint/2010/main" val="195060958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mitrebriefing_2012">
  <a:themeElements>
    <a:clrScheme name="Custom 1">
      <a:dk1>
        <a:sysClr val="windowText" lastClr="000000"/>
      </a:dk1>
      <a:lt1>
        <a:sysClr val="window" lastClr="FFFFFF"/>
      </a:lt1>
      <a:dk2>
        <a:srgbClr val="005F9E"/>
      </a:dk2>
      <a:lt2>
        <a:srgbClr val="FFFFFF"/>
      </a:lt2>
      <a:accent1>
        <a:srgbClr val="00B3DC"/>
      </a:accent1>
      <a:accent2>
        <a:srgbClr val="F7901E"/>
      </a:accent2>
      <a:accent3>
        <a:srgbClr val="FFE23C"/>
      </a:accent3>
      <a:accent4>
        <a:srgbClr val="DBA900"/>
      </a:accent4>
      <a:accent5>
        <a:srgbClr val="C6401D"/>
      </a:accent5>
      <a:accent6>
        <a:srgbClr val="FFFFFF"/>
      </a:accent6>
      <a:hlink>
        <a:srgbClr val="005F9E"/>
      </a:hlink>
      <a:folHlink>
        <a:srgbClr val="800080"/>
      </a:folHlink>
    </a:clrScheme>
    <a:fontScheme name="Custom 20">
      <a:majorFont>
        <a:latin typeface="Arial"/>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6350">
          <a:solidFill>
            <a:schemeClr val="tx1">
              <a:lumMod val="50000"/>
              <a:lumOff val="50000"/>
            </a:schemeClr>
          </a:solidFill>
        </a:ln>
      </a:spPr>
      <a:bodyPr rtlCol="0" anchor="ctr"/>
      <a:lstStyle>
        <a:defPPr algn="ctr">
          <a:defRPr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spcAft>
            <a:spcPts val="600"/>
          </a:spcAft>
          <a:defRPr sz="1600">
            <a:ea typeface="Verdana" pitchFamily="34" charset="0"/>
            <a:cs typeface="Verdana"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62551</TotalTime>
  <Words>434</Words>
  <Application>Microsoft Office PowerPoint</Application>
  <PresentationFormat>On-screen Show (4:3)</PresentationFormat>
  <Paragraphs>59</Paragraphs>
  <Slides>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vt:lpstr>
      <vt:lpstr>Calibri</vt:lpstr>
      <vt:lpstr>Helvetica LT Std</vt:lpstr>
      <vt:lpstr>Times New Roman</vt:lpstr>
      <vt:lpstr>Verdana</vt:lpstr>
      <vt:lpstr>Wingdings</vt:lpstr>
      <vt:lpstr>Wingdings 2</vt:lpstr>
      <vt:lpstr>1_mitrebriefing_2012</vt:lpstr>
      <vt:lpstr>PowerPoint Presentation</vt:lpstr>
      <vt:lpstr>Key Tool: Driver Diagrams</vt:lpstr>
      <vt:lpstr>What Makes a Good Aim?</vt:lpstr>
      <vt:lpstr>Aim Statement Drafts React and Refine</vt:lpstr>
      <vt:lpstr>Aim Statement Discussion  How Can We Improve These? Which is the Right One?</vt:lpstr>
      <vt:lpstr>Aim Statement Discussion How Can We Improve These? Which is the Right One?</vt:lpstr>
      <vt:lpstr>What One Thing?</vt:lpstr>
    </vt:vector>
  </TitlesOfParts>
  <Company>Deloitte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Draganova, Anna</dc:creator>
  <cp:lastModifiedBy>Kemna, Luann</cp:lastModifiedBy>
  <cp:revision>662</cp:revision>
  <cp:lastPrinted>2018-07-09T21:47:51Z</cp:lastPrinted>
  <dcterms:created xsi:type="dcterms:W3CDTF">2016-12-06T21:27:07Z</dcterms:created>
  <dcterms:modified xsi:type="dcterms:W3CDTF">2019-09-20T12:53:37Z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