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59" r:id="rId32"/>
  </p:sldIdLst>
  <p:sldSz cx="9144000" cy="6858000" type="screen4x3"/>
  <p:notesSz cx="6858000" cy="91995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5000"/>
    <a:srgbClr val="0078AB"/>
    <a:srgbClr val="007A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1284" y="48"/>
      </p:cViewPr>
      <p:guideLst>
        <p:guide orient="horz" pos="2263"/>
        <p:guide pos="28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D2AC4-A8BA-4000-91BF-4572442BE4DC}" type="datetimeFigureOut">
              <a:rPr lang="en-US" smtClean="0"/>
              <a:t>10/11/2013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5072F-F959-4DD1-BD3E-B80EA7D0D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67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A3086-D8C2-49F5-B53B-619C292C3299}" type="datetimeFigureOut">
              <a:rPr lang="en-US" smtClean="0"/>
              <a:t>10/11/2013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30300" y="690563"/>
            <a:ext cx="4597400" cy="3449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69793"/>
            <a:ext cx="5486400" cy="413980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104F4-DD35-4341-AA87-5A3824F5B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863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l="3070" t="7554" r="58664" b="55456"/>
          <a:stretch/>
        </p:blipFill>
        <p:spPr>
          <a:xfrm>
            <a:off x="4310521" y="1229360"/>
            <a:ext cx="4843640" cy="983674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1080" y="2823325"/>
            <a:ext cx="7772400" cy="1470025"/>
          </a:xfrm>
        </p:spPr>
        <p:txBody>
          <a:bodyPr>
            <a:noAutofit/>
          </a:bodyPr>
          <a:lstStyle>
            <a:lvl1pPr>
              <a:defRPr sz="4800" b="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6880" y="4619739"/>
            <a:ext cx="6400800" cy="572021"/>
          </a:xfrm>
        </p:spPr>
        <p:txBody>
          <a:bodyPr>
            <a:normAutofit/>
          </a:bodyPr>
          <a:lstStyle>
            <a:lvl1pPr marL="0" indent="0" algn="ctr">
              <a:buNone/>
              <a:defRPr sz="2800" b="1" i="0">
                <a:solidFill>
                  <a:srgbClr val="FE5000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l="4005" t="49182" r="6151" b="6205"/>
          <a:stretch/>
        </p:blipFill>
        <p:spPr>
          <a:xfrm>
            <a:off x="-10160" y="784101"/>
            <a:ext cx="7620000" cy="142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74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2768" y="4881880"/>
            <a:ext cx="5486400" cy="566738"/>
          </a:xfrm>
        </p:spPr>
        <p:txBody>
          <a:bodyPr anchor="b"/>
          <a:lstStyle>
            <a:lvl1pPr algn="l">
              <a:defRPr sz="2000" b="1" i="0">
                <a:solidFill>
                  <a:srgbClr val="FE5000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2768" y="1498529"/>
            <a:ext cx="5486400" cy="332048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2768" y="55197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solidFill>
                  <a:srgbClr val="FE5000"/>
                </a:solidFill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solidFill>
                  <a:srgbClr val="FE5000"/>
                </a:solidFill>
                <a:latin typeface="Verdana"/>
                <a:cs typeface="Verdana"/>
              </a:defRPr>
            </a:lvl1pPr>
          </a:lstStyle>
          <a:p>
            <a:fld id="{53E29191-B8B4-184C-BDE4-4EF4814158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799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210" y="1507582"/>
            <a:ext cx="8229600" cy="1143000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0210" y="2723564"/>
            <a:ext cx="8229600" cy="3657183"/>
          </a:xfrm>
        </p:spPr>
        <p:txBody>
          <a:bodyPr vert="eaVert"/>
          <a:lstStyle/>
          <a:p>
            <a:pPr lvl="0"/>
            <a:r>
              <a:rPr lang="en-US" dirty="0" smtClean="0"/>
              <a:t>Click to edit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solidFill>
                  <a:srgbClr val="FE5000"/>
                </a:solidFill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solidFill>
                  <a:srgbClr val="FE5000"/>
                </a:solidFill>
                <a:latin typeface="Verdana"/>
                <a:cs typeface="Verdana"/>
              </a:defRPr>
            </a:lvl1pPr>
          </a:lstStyle>
          <a:p>
            <a:fld id="{53E29191-B8B4-184C-BDE4-4EF4814158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207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00821"/>
            <a:ext cx="2057400" cy="4706622"/>
          </a:xfrm>
        </p:spPr>
        <p:txBody>
          <a:bodyPr vert="eaVert"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00821"/>
            <a:ext cx="6019800" cy="4706622"/>
          </a:xfrm>
        </p:spPr>
        <p:txBody>
          <a:bodyPr vert="eaVert"/>
          <a:lstStyle/>
          <a:p>
            <a:pPr lvl="0"/>
            <a:r>
              <a:rPr lang="en-US" dirty="0" smtClean="0"/>
              <a:t>Click to edit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solidFill>
                  <a:srgbClr val="FE5000"/>
                </a:solidFill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solidFill>
                  <a:srgbClr val="FE5000"/>
                </a:solidFill>
                <a:latin typeface="Verdana"/>
                <a:cs typeface="Verdana"/>
              </a:defRPr>
            </a:lvl1pPr>
          </a:lstStyle>
          <a:p>
            <a:fld id="{53E29191-B8B4-184C-BDE4-4EF4814158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014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8721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9191-B8B4-184C-BDE4-4EF48141585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/>
          <a:srcRect l="2085" t="4947" r="2191" b="6205"/>
          <a:stretch/>
        </p:blipFill>
        <p:spPr>
          <a:xfrm>
            <a:off x="-12329" y="-6971"/>
            <a:ext cx="9168660" cy="32094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/>
          <a:srcRect l="3070" t="7554" r="58664" b="51148"/>
          <a:stretch/>
        </p:blipFill>
        <p:spPr>
          <a:xfrm>
            <a:off x="0" y="3185114"/>
            <a:ext cx="9156331" cy="3731736"/>
          </a:xfrm>
          <a:prstGeom prst="rect">
            <a:avLst/>
          </a:prstGeom>
        </p:spPr>
      </p:pic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0491" y="4137171"/>
            <a:ext cx="6400800" cy="1019941"/>
          </a:xfrm>
        </p:spPr>
        <p:txBody>
          <a:bodyPr>
            <a:noAutofit/>
          </a:bodyPr>
          <a:lstStyle>
            <a:lvl1pPr marL="0" indent="0" algn="ctr">
              <a:buNone/>
              <a:defRPr sz="4000" b="1" i="0" baseline="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720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and Sub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="1" i="0">
                <a:solidFill>
                  <a:srgbClr val="FE5000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solidFill>
                  <a:srgbClr val="FE5000"/>
                </a:solidFill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solidFill>
                  <a:srgbClr val="FE5000"/>
                </a:solidFill>
                <a:latin typeface="Verdana"/>
                <a:cs typeface="Verdana"/>
              </a:defRPr>
            </a:lvl1pPr>
          </a:lstStyle>
          <a:p>
            <a:fld id="{53E29191-B8B4-184C-BDE4-4EF4814158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619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690" y="1517742"/>
            <a:ext cx="8229600" cy="1143000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10" y="2733725"/>
            <a:ext cx="8199120" cy="3524836"/>
          </a:xfrm>
        </p:spPr>
        <p:txBody>
          <a:bodyPr/>
          <a:lstStyle/>
          <a:p>
            <a:pPr lvl="0"/>
            <a:r>
              <a:rPr lang="en-US" dirty="0" smtClean="0"/>
              <a:t>Click to edit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solidFill>
                  <a:srgbClr val="FE5000"/>
                </a:solidFill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solidFill>
                  <a:srgbClr val="FE5000"/>
                </a:solidFill>
                <a:latin typeface="Verdana"/>
                <a:cs typeface="Verdana"/>
              </a:defRPr>
            </a:lvl1pPr>
          </a:lstStyle>
          <a:p>
            <a:fld id="{53E29191-B8B4-184C-BDE4-4EF4814158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65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673" y="4406900"/>
            <a:ext cx="7772400" cy="1362075"/>
          </a:xfrm>
        </p:spPr>
        <p:txBody>
          <a:bodyPr anchor="t"/>
          <a:lstStyle>
            <a:lvl1pPr algn="ctr">
              <a:defRPr sz="4000" b="0" i="0" cap="none">
                <a:latin typeface="+mj-lt"/>
                <a:cs typeface="Verdana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1673" y="2673033"/>
            <a:ext cx="7772400" cy="1500187"/>
          </a:xfrm>
        </p:spPr>
        <p:txBody>
          <a:bodyPr anchor="b"/>
          <a:lstStyle>
            <a:lvl1pPr marL="0" indent="0" algn="ctr">
              <a:buNone/>
              <a:defRPr sz="2000" b="1" i="0">
                <a:solidFill>
                  <a:srgbClr val="FE5000"/>
                </a:solidFill>
                <a:latin typeface="Verdana"/>
                <a:cs typeface="Verdan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solidFill>
                  <a:srgbClr val="FE5000"/>
                </a:solidFill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solidFill>
                  <a:srgbClr val="FE5000"/>
                </a:solidFill>
                <a:latin typeface="Verdana"/>
                <a:cs typeface="Verdana"/>
              </a:defRPr>
            </a:lvl1pPr>
          </a:lstStyle>
          <a:p>
            <a:fld id="{53E29191-B8B4-184C-BDE4-4EF4814158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801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690" y="1517742"/>
            <a:ext cx="8229600" cy="1143000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734716"/>
            <a:ext cx="4038600" cy="3594647"/>
          </a:xfrm>
        </p:spPr>
        <p:txBody>
          <a:bodyPr/>
          <a:lstStyle>
            <a:lvl1pPr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724556"/>
            <a:ext cx="4038600" cy="35946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solidFill>
                  <a:srgbClr val="FE5000"/>
                </a:solidFill>
                <a:latin typeface="Verdana"/>
                <a:cs typeface="Verdana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solidFill>
                  <a:srgbClr val="FE5000"/>
                </a:solidFill>
                <a:latin typeface="Verdana"/>
                <a:cs typeface="Verdana"/>
              </a:defRPr>
            </a:lvl1pPr>
          </a:lstStyle>
          <a:p>
            <a:fld id="{53E29191-B8B4-184C-BDE4-4EF4814158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955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256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2707585"/>
            <a:ext cx="4040188" cy="639762"/>
          </a:xfrm>
        </p:spPr>
        <p:txBody>
          <a:bodyPr anchor="b"/>
          <a:lstStyle>
            <a:lvl1pPr marL="0" indent="0">
              <a:buNone/>
              <a:defRPr sz="2400" b="1" i="0" baseline="0">
                <a:solidFill>
                  <a:srgbClr val="FE5000"/>
                </a:solidFill>
                <a:latin typeface="Verdana"/>
                <a:cs typeface="Verdan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408307"/>
            <a:ext cx="4040188" cy="2880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2707585"/>
            <a:ext cx="4041775" cy="639762"/>
          </a:xfrm>
        </p:spPr>
        <p:txBody>
          <a:bodyPr anchor="b"/>
          <a:lstStyle>
            <a:lvl1pPr marL="0" indent="0">
              <a:buNone/>
              <a:defRPr sz="2400" b="1" i="0" baseline="0">
                <a:solidFill>
                  <a:srgbClr val="FE5000"/>
                </a:solidFill>
                <a:latin typeface="Verdana"/>
                <a:cs typeface="Verdan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08307"/>
            <a:ext cx="4041775" cy="2880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solidFill>
                  <a:srgbClr val="FE5000"/>
                </a:solidFill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solidFill>
                  <a:srgbClr val="FE5000"/>
                </a:solidFill>
                <a:latin typeface="Verdana"/>
                <a:cs typeface="Verdana"/>
              </a:defRPr>
            </a:lvl1pPr>
          </a:lstStyle>
          <a:p>
            <a:fld id="{53E29191-B8B4-184C-BDE4-4EF4814158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089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690" y="1517742"/>
            <a:ext cx="8229600" cy="1143000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solidFill>
                  <a:srgbClr val="FE5000"/>
                </a:solidFill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solidFill>
                  <a:srgbClr val="FE5000"/>
                </a:solidFill>
                <a:latin typeface="Verdana"/>
                <a:cs typeface="Verdana"/>
              </a:defRPr>
            </a:lvl1pPr>
          </a:lstStyle>
          <a:p>
            <a:fld id="{53E29191-B8B4-184C-BDE4-4EF4814158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599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solidFill>
                  <a:srgbClr val="FE5000"/>
                </a:solidFill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solidFill>
                  <a:srgbClr val="FE5000"/>
                </a:solidFill>
                <a:latin typeface="Verdana"/>
                <a:cs typeface="Verdana"/>
              </a:defRPr>
            </a:lvl1pPr>
          </a:lstStyle>
          <a:p>
            <a:fld id="{53E29191-B8B4-184C-BDE4-4EF4814158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62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10074"/>
            <a:ext cx="3008313" cy="1162050"/>
          </a:xfrm>
        </p:spPr>
        <p:txBody>
          <a:bodyPr anchor="b"/>
          <a:lstStyle>
            <a:lvl1pPr algn="l">
              <a:defRPr sz="2000" b="1" i="0">
                <a:solidFill>
                  <a:srgbClr val="FE5000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9914"/>
            <a:ext cx="5111750" cy="470752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743243"/>
            <a:ext cx="3008313" cy="354547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solidFill>
                  <a:srgbClr val="FE5000"/>
                </a:solidFill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solidFill>
                  <a:srgbClr val="FE5000"/>
                </a:solidFill>
                <a:latin typeface="Verdana"/>
                <a:cs typeface="Verdana"/>
              </a:defRPr>
            </a:lvl1pPr>
          </a:lstStyle>
          <a:p>
            <a:fld id="{53E29191-B8B4-184C-BDE4-4EF4814158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655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0210" y="131454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0210" y="2581324"/>
            <a:ext cx="8229600" cy="3657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021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rgbClr val="FE5000"/>
                </a:solidFill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1621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rgbClr val="FE5000"/>
                </a:solidFill>
                <a:latin typeface="Verdana"/>
                <a:cs typeface="Verdana"/>
              </a:defRPr>
            </a:lvl1pPr>
          </a:lstStyle>
          <a:p>
            <a:fld id="{53E29191-B8B4-184C-BDE4-4EF48141585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MDDD Banner.jpg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1" t="80954" r="42878" b="6807"/>
          <a:stretch/>
        </p:blipFill>
        <p:spPr>
          <a:xfrm>
            <a:off x="1728154" y="6455564"/>
            <a:ext cx="5543589" cy="2438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6"/>
          <a:srcRect l="2085" t="9276" r="2191" b="50675"/>
          <a:stretch/>
        </p:blipFill>
        <p:spPr>
          <a:xfrm>
            <a:off x="1300480" y="-2"/>
            <a:ext cx="7855850" cy="12395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6"/>
          <a:srcRect l="3355" t="9276" r="80211" b="50675"/>
          <a:stretch/>
        </p:blipFill>
        <p:spPr>
          <a:xfrm>
            <a:off x="-2" y="0"/>
            <a:ext cx="1348649" cy="123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93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17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SzPct val="100000"/>
        <a:buFontTx/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9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SzPct val="100000"/>
        <a:buFontTx/>
        <a:buBlip>
          <a:blip r:embed="rId20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SzPct val="100000"/>
        <a:buFontTx/>
        <a:buBlip>
          <a:blip r:embed="rId21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mocor.mo.gov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dmh.mo.gov/docs/dd/Guideline12.pdf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dmh.mo.gov/about/chiefclinicalofficer/healthcarehome.htm" TargetMode="External"/><Relationship Id="rId2" Type="http://schemas.openxmlformats.org/officeDocument/2006/relationships/hyperlink" Target="mailto:Robin.Rust@dmh.mo.gov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ncqa.org/tabid/187/default.aspx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Health Homes in Missouri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6880" y="5371579"/>
            <a:ext cx="6400800" cy="876821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Robin Rust, Director of Federal Programs</a:t>
            </a:r>
          </a:p>
          <a:p>
            <a:r>
              <a:rPr lang="en-US" dirty="0" smtClean="0"/>
              <a:t>Kathy Schafer, RN, BA, CDDN</a:t>
            </a:r>
          </a:p>
          <a:p>
            <a:r>
              <a:rPr lang="en-US" dirty="0" smtClean="0"/>
              <a:t>Missouri Division of Developmental Disabilities </a:t>
            </a:r>
            <a:endParaRPr lang="en-US" dirty="0"/>
          </a:p>
        </p:txBody>
      </p: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3850640" y="4033520"/>
            <a:ext cx="1071656" cy="1052195"/>
            <a:chOff x="4800600" y="174234"/>
            <a:chExt cx="2362201" cy="236220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A5C249">
                  <a:tint val="45000"/>
                  <a:satMod val="400000"/>
                </a:srgbClr>
              </a:duotone>
              <a:extLst/>
            </a:blip>
            <a:stretch>
              <a:fillRect/>
            </a:stretch>
          </p:blipFill>
          <p:spPr>
            <a:xfrm>
              <a:off x="4800600" y="174234"/>
              <a:ext cx="2362201" cy="2362201"/>
            </a:xfrm>
            <a:prstGeom prst="rect">
              <a:avLst/>
            </a:prstGeom>
          </p:spPr>
        </p:pic>
        <p:pic>
          <p:nvPicPr>
            <p:cNvPr id="9" name="Picture 10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0600" y="936463"/>
              <a:ext cx="1599972" cy="1599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05669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PCHH Participating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cs typeface="Arial" pitchFamily="34" charset="0"/>
              </a:rPr>
              <a:t>Provider Requirements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cs typeface="Arial" pitchFamily="34" charset="0"/>
              </a:rPr>
              <a:t>Medicaid/Uninsured Threshold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cs typeface="Arial" pitchFamily="34" charset="0"/>
              </a:rPr>
              <a:t>Using EMR for six months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cs typeface="Arial" pitchFamily="34" charset="0"/>
              </a:rPr>
              <a:t>Plans to apply for National Committee for Quality Assurance (NCQA) Patient Centered Medical Home Recognition within 18 months</a:t>
            </a:r>
          </a:p>
          <a:p>
            <a:pPr marL="574675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cs typeface="Arial" pitchFamily="34" charset="0"/>
              </a:rPr>
              <a:t>Organizations Selected to Participate</a:t>
            </a:r>
          </a:p>
          <a:p>
            <a:pPr marL="1025525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cs typeface="Arial" pitchFamily="34" charset="0"/>
              </a:rPr>
              <a:t>18 FQHCs</a:t>
            </a:r>
          </a:p>
          <a:p>
            <a:pPr marL="1025525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cs typeface="Arial" pitchFamily="34" charset="0"/>
              </a:rPr>
              <a:t>6 Hospitals (ambulatory care clinics)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21920" y="111760"/>
            <a:ext cx="1071656" cy="1052195"/>
            <a:chOff x="4800600" y="174234"/>
            <a:chExt cx="2362201" cy="23622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A5C249">
                  <a:tint val="45000"/>
                  <a:satMod val="400000"/>
                </a:srgbClr>
              </a:duotone>
              <a:extLst/>
            </a:blip>
            <a:stretch>
              <a:fillRect/>
            </a:stretch>
          </p:blipFill>
          <p:spPr>
            <a:xfrm>
              <a:off x="4800600" y="174234"/>
              <a:ext cx="2362201" cy="2362201"/>
            </a:xfrm>
            <a:prstGeom prst="rect">
              <a:avLst/>
            </a:prstGeom>
          </p:spPr>
        </p:pic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0600" y="936463"/>
              <a:ext cx="1599972" cy="1599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9191-B8B4-184C-BDE4-4EF48141585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58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PCHH Performance Goals and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633222" indent="-514350">
              <a:buFont typeface="Arial" panose="020B0604020202020204" pitchFamily="34" charset="0"/>
              <a:buChar char="•"/>
            </a:pPr>
            <a:r>
              <a:rPr lang="en-US" dirty="0">
                <a:cs typeface="Arial" pitchFamily="34" charset="0"/>
              </a:rPr>
              <a:t>Improve primary health care </a:t>
            </a:r>
          </a:p>
          <a:p>
            <a:pPr marL="633222" indent="-514350">
              <a:buFont typeface="Arial" panose="020B0604020202020204" pitchFamily="34" charset="0"/>
              <a:buChar char="•"/>
            </a:pPr>
            <a:r>
              <a:rPr lang="en-US" dirty="0">
                <a:cs typeface="Arial" pitchFamily="34" charset="0"/>
              </a:rPr>
              <a:t>Improve behavioral health care </a:t>
            </a:r>
          </a:p>
          <a:p>
            <a:pPr marL="633222" indent="-514350">
              <a:buFont typeface="Arial" panose="020B0604020202020204" pitchFamily="34" charset="0"/>
              <a:buChar char="•"/>
            </a:pPr>
            <a:r>
              <a:rPr lang="en-US" dirty="0">
                <a:cs typeface="Arial" pitchFamily="34" charset="0"/>
              </a:rPr>
              <a:t>Improve patient empowerment and activation </a:t>
            </a:r>
          </a:p>
          <a:p>
            <a:pPr marL="633222" indent="-514350">
              <a:buFont typeface="Arial" panose="020B0604020202020204" pitchFamily="34" charset="0"/>
              <a:buChar char="•"/>
            </a:pPr>
            <a:r>
              <a:rPr lang="en-US" dirty="0">
                <a:cs typeface="Arial" pitchFamily="34" charset="0"/>
              </a:rPr>
              <a:t>Improve coordination of care </a:t>
            </a:r>
          </a:p>
          <a:p>
            <a:pPr marL="633222" indent="-514350">
              <a:buFont typeface="Arial" panose="020B0604020202020204" pitchFamily="34" charset="0"/>
              <a:buChar char="•"/>
            </a:pPr>
            <a:r>
              <a:rPr lang="en-US" dirty="0">
                <a:cs typeface="Arial" pitchFamily="34" charset="0"/>
              </a:rPr>
              <a:t>Improve preventive care </a:t>
            </a:r>
          </a:p>
          <a:p>
            <a:pPr marL="633222" indent="-514350">
              <a:buFont typeface="Arial" panose="020B0604020202020204" pitchFamily="34" charset="0"/>
              <a:buChar char="•"/>
            </a:pPr>
            <a:r>
              <a:rPr lang="en-US" dirty="0">
                <a:cs typeface="Arial" pitchFamily="34" charset="0"/>
              </a:rPr>
              <a:t>Improve diabetes care</a:t>
            </a:r>
          </a:p>
          <a:p>
            <a:pPr marL="633222" indent="-514350">
              <a:buFont typeface="Arial" panose="020B0604020202020204" pitchFamily="34" charset="0"/>
              <a:buChar char="•"/>
            </a:pPr>
            <a:r>
              <a:rPr lang="en-US" dirty="0">
                <a:cs typeface="Arial" pitchFamily="34" charset="0"/>
              </a:rPr>
              <a:t>Improve asthma care</a:t>
            </a:r>
          </a:p>
          <a:p>
            <a:pPr marL="633222" indent="-514350">
              <a:buFont typeface="Arial" panose="020B0604020202020204" pitchFamily="34" charset="0"/>
              <a:buChar char="•"/>
            </a:pPr>
            <a:r>
              <a:rPr lang="en-US" dirty="0">
                <a:cs typeface="Arial" pitchFamily="34" charset="0"/>
              </a:rPr>
              <a:t>Improve cardiovascular care </a:t>
            </a: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21920" y="111760"/>
            <a:ext cx="1071656" cy="1052195"/>
            <a:chOff x="4800600" y="174234"/>
            <a:chExt cx="2362201" cy="23622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A5C249">
                  <a:tint val="45000"/>
                  <a:satMod val="400000"/>
                </a:srgbClr>
              </a:duotone>
              <a:extLst/>
            </a:blip>
            <a:stretch>
              <a:fillRect/>
            </a:stretch>
          </p:blipFill>
          <p:spPr>
            <a:xfrm>
              <a:off x="4800600" y="174234"/>
              <a:ext cx="2362201" cy="2362201"/>
            </a:xfrm>
            <a:prstGeom prst="rect">
              <a:avLst/>
            </a:prstGeom>
          </p:spPr>
        </p:pic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0600" y="936463"/>
              <a:ext cx="1599972" cy="1599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9191-B8B4-184C-BDE4-4EF48141585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76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PCHH Team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cs typeface="Arial" pitchFamily="34" charset="0"/>
              </a:rPr>
              <a:t>Health Home Director (1:2500)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cs typeface="Arial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cs typeface="Arial" pitchFamily="34" charset="0"/>
              </a:rPr>
              <a:t>Nurse Care Manager (1:250)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cs typeface="Arial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cs typeface="Arial" pitchFamily="34" charset="0"/>
              </a:rPr>
              <a:t>Behavioral Health Consultant (1:750)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cs typeface="Arial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cs typeface="Arial" pitchFamily="34" charset="0"/>
              </a:rPr>
              <a:t>Care Coordinator (1:750)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21920" y="111760"/>
            <a:ext cx="1071656" cy="1052195"/>
            <a:chOff x="4800600" y="174234"/>
            <a:chExt cx="2362201" cy="23622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A5C249">
                  <a:tint val="45000"/>
                  <a:satMod val="400000"/>
                </a:srgbClr>
              </a:duotone>
              <a:extLst/>
            </a:blip>
            <a:stretch>
              <a:fillRect/>
            </a:stretch>
          </p:blipFill>
          <p:spPr>
            <a:xfrm>
              <a:off x="4800600" y="174234"/>
              <a:ext cx="2362201" cy="2362201"/>
            </a:xfrm>
            <a:prstGeom prst="rect">
              <a:avLst/>
            </a:prstGeom>
          </p:spPr>
        </p:pic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0600" y="936463"/>
              <a:ext cx="1599972" cy="1599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9191-B8B4-184C-BDE4-4EF48141585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59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CMHC HCH Qualifying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lvl="0" indent="-228600">
              <a:buFont typeface="Arial" pitchFamily="34" charset="0"/>
              <a:buChar char="•"/>
            </a:pPr>
            <a:r>
              <a:rPr lang="en-US" sz="2800" dirty="0">
                <a:cs typeface="Arial" pitchFamily="34" charset="0"/>
              </a:rPr>
              <a:t>Serious mental illness </a:t>
            </a:r>
            <a:r>
              <a:rPr lang="en-US" sz="2800" u="sng" dirty="0">
                <a:cs typeface="Arial" pitchFamily="34" charset="0"/>
              </a:rPr>
              <a:t>OR</a:t>
            </a:r>
          </a:p>
          <a:p>
            <a:pPr marL="457200" lvl="0" indent="-228600">
              <a:buFont typeface="Arial" pitchFamily="34" charset="0"/>
              <a:buChar char="•"/>
            </a:pPr>
            <a:r>
              <a:rPr lang="en-US" sz="2800" dirty="0">
                <a:cs typeface="Arial" pitchFamily="34" charset="0"/>
              </a:rPr>
              <a:t>A mental health condition </a:t>
            </a:r>
            <a:r>
              <a:rPr lang="en-US" sz="2800" u="sng" dirty="0">
                <a:cs typeface="Arial" pitchFamily="34" charset="0"/>
              </a:rPr>
              <a:t>OR </a:t>
            </a:r>
            <a:r>
              <a:rPr lang="en-US" sz="2800" dirty="0">
                <a:cs typeface="Arial" pitchFamily="34" charset="0"/>
              </a:rPr>
              <a:t>a substance abuse condition, </a:t>
            </a:r>
            <a:r>
              <a:rPr lang="en-US" sz="2800" u="sng" dirty="0">
                <a:cs typeface="Arial" pitchFamily="34" charset="0"/>
              </a:rPr>
              <a:t>AND </a:t>
            </a:r>
            <a:r>
              <a:rPr lang="en-US" sz="2800" dirty="0">
                <a:cs typeface="Arial" pitchFamily="34" charset="0"/>
              </a:rPr>
              <a:t>one other chronic health condition:</a:t>
            </a:r>
          </a:p>
          <a:p>
            <a:pPr marL="822960" lvl="1" indent="-228600">
              <a:buFont typeface="Arial" pitchFamily="34" charset="0"/>
              <a:buChar char="•"/>
            </a:pPr>
            <a:r>
              <a:rPr lang="en-US" dirty="0">
                <a:cs typeface="Arial" pitchFamily="34" charset="0"/>
              </a:rPr>
              <a:t>Asthma</a:t>
            </a:r>
          </a:p>
          <a:p>
            <a:pPr marL="822960" lvl="1" indent="-228600">
              <a:buFont typeface="Arial" pitchFamily="34" charset="0"/>
              <a:buChar char="•"/>
            </a:pPr>
            <a:r>
              <a:rPr lang="en-US" dirty="0">
                <a:cs typeface="Arial" pitchFamily="34" charset="0"/>
              </a:rPr>
              <a:t>Cardiovascular disease</a:t>
            </a:r>
          </a:p>
          <a:p>
            <a:pPr marL="822960" lvl="1" indent="-228600">
              <a:buFont typeface="Arial" pitchFamily="34" charset="0"/>
              <a:buChar char="•"/>
            </a:pPr>
            <a:r>
              <a:rPr lang="en-US" dirty="0">
                <a:cs typeface="Arial" pitchFamily="34" charset="0"/>
              </a:rPr>
              <a:t>Diabetes</a:t>
            </a:r>
          </a:p>
          <a:p>
            <a:pPr marL="822960" lvl="1" indent="-228600">
              <a:buFont typeface="Arial" pitchFamily="34" charset="0"/>
              <a:buChar char="•"/>
            </a:pPr>
            <a:r>
              <a:rPr lang="en-US" dirty="0">
                <a:cs typeface="Arial" pitchFamily="34" charset="0"/>
              </a:rPr>
              <a:t>Overweight BMI&gt;25</a:t>
            </a:r>
          </a:p>
          <a:p>
            <a:pPr marL="822960" lvl="1" indent="-228600">
              <a:buFont typeface="Arial" pitchFamily="34" charset="0"/>
              <a:buChar char="•"/>
            </a:pPr>
            <a:r>
              <a:rPr lang="en-US" dirty="0">
                <a:cs typeface="Arial" pitchFamily="34" charset="0"/>
              </a:rPr>
              <a:t>Developmental Disabilities</a:t>
            </a:r>
          </a:p>
          <a:p>
            <a:pPr marL="822960" lvl="1" indent="-228600">
              <a:buFont typeface="Arial" pitchFamily="34" charset="0"/>
              <a:buChar char="•"/>
            </a:pPr>
            <a:r>
              <a:rPr lang="en-US" dirty="0">
                <a:cs typeface="Arial" pitchFamily="34" charset="0"/>
              </a:rPr>
              <a:t>Tobacco Use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21920" y="111760"/>
            <a:ext cx="1071656" cy="1052195"/>
            <a:chOff x="4800600" y="174234"/>
            <a:chExt cx="2362201" cy="23622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A5C249">
                  <a:tint val="45000"/>
                  <a:satMod val="400000"/>
                </a:srgbClr>
              </a:duotone>
              <a:extLst/>
            </a:blip>
            <a:stretch>
              <a:fillRect/>
            </a:stretch>
          </p:blipFill>
          <p:spPr>
            <a:xfrm>
              <a:off x="4800600" y="174234"/>
              <a:ext cx="2362201" cy="2362201"/>
            </a:xfrm>
            <a:prstGeom prst="rect">
              <a:avLst/>
            </a:prstGeom>
          </p:spPr>
        </p:pic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0600" y="936463"/>
              <a:ext cx="1599972" cy="1599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9191-B8B4-184C-BDE4-4EF48141585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7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CMHC HCH Participating Sites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Community Mental Health Centers and CMHC Affiliates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CMHCs are certified and designated by the Department of Mental Health and provide services through a statewide catchment area arrangement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CMHC Affiliates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29 CMHC HC Providers 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21920" y="111760"/>
            <a:ext cx="1071656" cy="1052195"/>
            <a:chOff x="4800600" y="174234"/>
            <a:chExt cx="2362201" cy="23622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A5C249">
                  <a:tint val="45000"/>
                  <a:satMod val="400000"/>
                </a:srgbClr>
              </a:duotone>
              <a:extLst/>
            </a:blip>
            <a:stretch>
              <a:fillRect/>
            </a:stretch>
          </p:blipFill>
          <p:spPr>
            <a:xfrm>
              <a:off x="4800600" y="174234"/>
              <a:ext cx="2362201" cy="2362201"/>
            </a:xfrm>
            <a:prstGeom prst="rect">
              <a:avLst/>
            </a:prstGeom>
          </p:spPr>
        </p:pic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0600" y="936463"/>
              <a:ext cx="1599972" cy="1599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9191-B8B4-184C-BDE4-4EF48141585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50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CMHC HCH Performance Goals and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633222" indent="-514350">
              <a:buFont typeface="Arial" panose="020B0604020202020204" pitchFamily="34" charset="0"/>
              <a:buChar char="•"/>
            </a:pPr>
            <a:r>
              <a:rPr lang="en-US" dirty="0">
                <a:cs typeface="Arial" pitchFamily="34" charset="0"/>
              </a:rPr>
              <a:t>Assure access to primary health care  </a:t>
            </a:r>
          </a:p>
          <a:p>
            <a:pPr marL="633222" indent="-514350">
              <a:buFont typeface="Arial" panose="020B0604020202020204" pitchFamily="34" charset="0"/>
              <a:buChar char="•"/>
            </a:pPr>
            <a:r>
              <a:rPr lang="en-US" dirty="0">
                <a:cs typeface="Arial" pitchFamily="34" charset="0"/>
              </a:rPr>
              <a:t>Improve patient empowerment and activation </a:t>
            </a:r>
          </a:p>
          <a:p>
            <a:pPr marL="633222" indent="-514350">
              <a:buFont typeface="Arial" panose="020B0604020202020204" pitchFamily="34" charset="0"/>
              <a:buChar char="•"/>
            </a:pPr>
            <a:r>
              <a:rPr lang="en-US" dirty="0">
                <a:cs typeface="Arial" pitchFamily="34" charset="0"/>
              </a:rPr>
              <a:t>Improve coordination of care </a:t>
            </a:r>
          </a:p>
          <a:p>
            <a:pPr marL="633222" indent="-514350">
              <a:buFont typeface="Arial" panose="020B0604020202020204" pitchFamily="34" charset="0"/>
              <a:buChar char="•"/>
            </a:pPr>
            <a:r>
              <a:rPr lang="en-US" dirty="0">
                <a:cs typeface="Arial" pitchFamily="34" charset="0"/>
              </a:rPr>
              <a:t>Improve preventive care</a:t>
            </a:r>
          </a:p>
          <a:p>
            <a:pPr marL="633222" indent="-514350">
              <a:buFont typeface="Arial" panose="020B0604020202020204" pitchFamily="34" charset="0"/>
              <a:buChar char="•"/>
            </a:pPr>
            <a:r>
              <a:rPr lang="en-US" dirty="0">
                <a:cs typeface="Arial" pitchFamily="34" charset="0"/>
              </a:rPr>
              <a:t>Promote healthy lifestyles </a:t>
            </a:r>
          </a:p>
          <a:p>
            <a:pPr marL="633222" indent="-514350">
              <a:buFont typeface="Arial" panose="020B0604020202020204" pitchFamily="34" charset="0"/>
              <a:buChar char="•"/>
            </a:pPr>
            <a:r>
              <a:rPr lang="en-US" dirty="0">
                <a:cs typeface="Arial" pitchFamily="34" charset="0"/>
              </a:rPr>
              <a:t>Improve diabetes care</a:t>
            </a:r>
          </a:p>
          <a:p>
            <a:pPr marL="633222" indent="-514350">
              <a:buFont typeface="Arial" panose="020B0604020202020204" pitchFamily="34" charset="0"/>
              <a:buChar char="•"/>
            </a:pPr>
            <a:r>
              <a:rPr lang="en-US" dirty="0">
                <a:cs typeface="Arial" pitchFamily="34" charset="0"/>
              </a:rPr>
              <a:t>Improve asthma care</a:t>
            </a:r>
          </a:p>
          <a:p>
            <a:pPr marL="633222" indent="-514350">
              <a:buFont typeface="Arial" panose="020B0604020202020204" pitchFamily="34" charset="0"/>
              <a:buChar char="•"/>
            </a:pPr>
            <a:r>
              <a:rPr lang="en-US" dirty="0">
                <a:cs typeface="Arial" pitchFamily="34" charset="0"/>
              </a:rPr>
              <a:t>Improve cardiovascular care </a:t>
            </a: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21920" y="111760"/>
            <a:ext cx="1071656" cy="1052195"/>
            <a:chOff x="4800600" y="174234"/>
            <a:chExt cx="2362201" cy="23622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A5C249">
                  <a:tint val="45000"/>
                  <a:satMod val="400000"/>
                </a:srgbClr>
              </a:duotone>
              <a:extLst/>
            </a:blip>
            <a:stretch>
              <a:fillRect/>
            </a:stretch>
          </p:blipFill>
          <p:spPr>
            <a:xfrm>
              <a:off x="4800600" y="174234"/>
              <a:ext cx="2362201" cy="2362201"/>
            </a:xfrm>
            <a:prstGeom prst="rect">
              <a:avLst/>
            </a:prstGeom>
          </p:spPr>
        </p:pic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0600" y="936463"/>
              <a:ext cx="1599972" cy="1599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9191-B8B4-184C-BDE4-4EF48141585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39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CMHC HCH Team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cs typeface="Arial" pitchFamily="34" charset="0"/>
              </a:rPr>
              <a:t>Health Home Director (1:500)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cs typeface="Arial" pitchFamily="34" charset="0"/>
              </a:rPr>
              <a:t>Health Home Primary Care Physician Consultant (1 hour/PM/Per Year)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cs typeface="Arial" pitchFamily="34" charset="0"/>
              </a:rPr>
              <a:t>Nurse Care Manager (1:250)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cs typeface="Arial" pitchFamily="34" charset="0"/>
              </a:rPr>
              <a:t>HCH Administrative Support Staff (1:500</a:t>
            </a:r>
            <a:r>
              <a:rPr lang="en-US" dirty="0" smtClean="0">
                <a:cs typeface="Arial" pitchFamily="34" charset="0"/>
              </a:rPr>
              <a:t>)</a:t>
            </a:r>
            <a:endParaRPr lang="en-US" dirty="0">
              <a:cs typeface="Arial" pitchFamily="34" charset="0"/>
            </a:endParaRP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21920" y="111760"/>
            <a:ext cx="1071656" cy="1052195"/>
            <a:chOff x="4800600" y="174234"/>
            <a:chExt cx="2362201" cy="23622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A5C249">
                  <a:tint val="45000"/>
                  <a:satMod val="400000"/>
                </a:srgbClr>
              </a:duotone>
              <a:extLst/>
            </a:blip>
            <a:stretch>
              <a:fillRect/>
            </a:stretch>
          </p:blipFill>
          <p:spPr>
            <a:xfrm>
              <a:off x="4800600" y="174234"/>
              <a:ext cx="2362201" cy="2362201"/>
            </a:xfrm>
            <a:prstGeom prst="rect">
              <a:avLst/>
            </a:prstGeom>
          </p:spPr>
        </p:pic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0600" y="936463"/>
              <a:ext cx="1599972" cy="1599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9191-B8B4-184C-BDE4-4EF48141585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3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Health Home Roll Out In Missouri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Analysis of MO </a:t>
            </a:r>
            <a:r>
              <a:rPr lang="en-US" dirty="0" err="1"/>
              <a:t>HealthNet</a:t>
            </a:r>
            <a:r>
              <a:rPr lang="en-US" dirty="0"/>
              <a:t> claims data to identify: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Individuals with high costs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Individuals with qualifying diagnoses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Individuals with an established relationship with a health home provider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Winter, 2012:    Individuals were “auto-enrolled” with provider with whom they had established relationship, and given opportunity to opt out or change providers</a:t>
            </a: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21920" y="111760"/>
            <a:ext cx="1071656" cy="1052195"/>
            <a:chOff x="4800600" y="174234"/>
            <a:chExt cx="2362201" cy="23622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A5C249">
                  <a:tint val="45000"/>
                  <a:satMod val="400000"/>
                </a:srgbClr>
              </a:duotone>
              <a:extLst/>
            </a:blip>
            <a:stretch>
              <a:fillRect/>
            </a:stretch>
          </p:blipFill>
          <p:spPr>
            <a:xfrm>
              <a:off x="4800600" y="174234"/>
              <a:ext cx="2362201" cy="2362201"/>
            </a:xfrm>
            <a:prstGeom prst="rect">
              <a:avLst/>
            </a:prstGeom>
          </p:spPr>
        </p:pic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0600" y="936463"/>
              <a:ext cx="1599972" cy="1599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9191-B8B4-184C-BDE4-4EF48141585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59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Health Home Roll Out In Missouri,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17,882 individuals were auto-enrolled with CMHC HCH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20,239 individuals were auto-enrolled with PCHH</a:t>
            </a:r>
            <a:endParaRPr lang="en-US" dirty="0"/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21920" y="111760"/>
            <a:ext cx="1071656" cy="1052195"/>
            <a:chOff x="4800600" y="174234"/>
            <a:chExt cx="2362201" cy="23622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A5C249">
                  <a:tint val="45000"/>
                  <a:satMod val="400000"/>
                </a:srgbClr>
              </a:duotone>
              <a:extLst/>
            </a:blip>
            <a:stretch>
              <a:fillRect/>
            </a:stretch>
          </p:blipFill>
          <p:spPr>
            <a:xfrm>
              <a:off x="4800600" y="174234"/>
              <a:ext cx="2362201" cy="2362201"/>
            </a:xfrm>
            <a:prstGeom prst="rect">
              <a:avLst/>
            </a:prstGeom>
          </p:spPr>
        </p:pic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0600" y="936463"/>
              <a:ext cx="1599972" cy="1599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9191-B8B4-184C-BDE4-4EF48141585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3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Missouri DD System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Nearly 32,000 individuals receive support coordination through Missouri DD system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Support Coordination is through 1915(g) State Plan Option - Targeted Case Management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Support Coordination (SC) is provided by: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County DD Boards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Designated non-profit agencies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Division of DD Regional Offices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Division of DD is decreasing direct provision of SC, 53% of SC is provided by local entities in 104 of Missouri’s 114 counties and in the City of St. </a:t>
            </a:r>
            <a:r>
              <a:rPr lang="en-US" dirty="0" smtClean="0"/>
              <a:t>Louis</a:t>
            </a:r>
            <a:endParaRPr lang="en-US" dirty="0"/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21920" y="111760"/>
            <a:ext cx="1071656" cy="1052195"/>
            <a:chOff x="4800600" y="174234"/>
            <a:chExt cx="2362201" cy="23622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A5C249">
                  <a:tint val="45000"/>
                  <a:satMod val="400000"/>
                </a:srgbClr>
              </a:duotone>
              <a:extLst/>
            </a:blip>
            <a:stretch>
              <a:fillRect/>
            </a:stretch>
          </p:blipFill>
          <p:spPr>
            <a:xfrm>
              <a:off x="4800600" y="174234"/>
              <a:ext cx="2362201" cy="2362201"/>
            </a:xfrm>
            <a:prstGeom prst="rect">
              <a:avLst/>
            </a:prstGeom>
          </p:spPr>
        </p:pic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0600" y="936463"/>
              <a:ext cx="1599972" cy="1599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9191-B8B4-184C-BDE4-4EF48141585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9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a Health/Medical Home?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Health/Medical Homes Provide: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Comprehensive and coordinated care in the context of individual, cultural, and community needs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Medical, behavioral, and related social service needs and supports are coordinated and provided by provider and/or arranged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Emphasize education, activation, and empowerment through interpersonal interactions and system-level protocols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At the center of the health/medical home are the patient and their relationship with their primary care team </a:t>
            </a: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21920" y="111760"/>
            <a:ext cx="1071656" cy="1052195"/>
            <a:chOff x="4800600" y="174234"/>
            <a:chExt cx="2362201" cy="23622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A5C249">
                  <a:tint val="45000"/>
                  <a:satMod val="400000"/>
                </a:srgbClr>
              </a:duotone>
              <a:extLst/>
            </a:blip>
            <a:stretch>
              <a:fillRect/>
            </a:stretch>
          </p:blipFill>
          <p:spPr>
            <a:xfrm>
              <a:off x="4800600" y="174234"/>
              <a:ext cx="2362201" cy="2362201"/>
            </a:xfrm>
            <a:prstGeom prst="rect">
              <a:avLst/>
            </a:prstGeom>
          </p:spPr>
        </p:pic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0600" y="936463"/>
              <a:ext cx="1599972" cy="1599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9191-B8B4-184C-BDE4-4EF48141585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3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Missouri DD System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Division of DD operates 5 HCB Waivers:</a:t>
            </a:r>
          </a:p>
          <a:p>
            <a:pPr marL="1371600" lvl="3" indent="0">
              <a:buNone/>
            </a:pPr>
            <a:r>
              <a:rPr lang="en-US" dirty="0"/>
              <a:t>							</a:t>
            </a:r>
            <a:r>
              <a:rPr lang="en-US" dirty="0" smtClean="0"/>
              <a:t>	Capacity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Comprehensive Waiver    	 	</a:t>
            </a:r>
            <a:r>
              <a:rPr lang="en-US" dirty="0" smtClean="0"/>
              <a:t>	8500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Support Waiver				</a:t>
            </a:r>
            <a:r>
              <a:rPr lang="en-US" dirty="0" smtClean="0"/>
              <a:t>		1575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Waiver for Children with DD	 </a:t>
            </a:r>
            <a:r>
              <a:rPr lang="en-US" dirty="0" smtClean="0"/>
              <a:t>	 366 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Disregard of parental income and assets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Autism Waiver			   	</a:t>
            </a:r>
            <a:r>
              <a:rPr lang="en-US" dirty="0" smtClean="0"/>
              <a:t>	175 </a:t>
            </a:r>
            <a:r>
              <a:rPr lang="en-US" dirty="0"/>
              <a:t>(ages 3-18)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Partnership for Hope			</a:t>
            </a:r>
            <a:r>
              <a:rPr lang="en-US" dirty="0" smtClean="0"/>
              <a:t>		3125 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Partnership for Hope is available in </a:t>
            </a:r>
            <a:r>
              <a:rPr lang="en-US" dirty="0" smtClean="0"/>
              <a:t>99 </a:t>
            </a:r>
            <a:r>
              <a:rPr lang="en-US" dirty="0"/>
              <a:t>counties and the City of St. </a:t>
            </a:r>
            <a:r>
              <a:rPr lang="en-US" dirty="0" smtClean="0"/>
              <a:t>Louis.   </a:t>
            </a:r>
            <a:endParaRPr lang="en-US" dirty="0"/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21920" y="111760"/>
            <a:ext cx="1071656" cy="1052195"/>
            <a:chOff x="4800600" y="174234"/>
            <a:chExt cx="2362201" cy="23622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A5C249">
                  <a:tint val="45000"/>
                  <a:satMod val="400000"/>
                </a:srgbClr>
              </a:duotone>
              <a:extLst/>
            </a:blip>
            <a:stretch>
              <a:fillRect/>
            </a:stretch>
          </p:blipFill>
          <p:spPr>
            <a:xfrm>
              <a:off x="4800600" y="174234"/>
              <a:ext cx="2362201" cy="2362201"/>
            </a:xfrm>
            <a:prstGeom prst="rect">
              <a:avLst/>
            </a:prstGeom>
          </p:spPr>
        </p:pic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0600" y="936463"/>
              <a:ext cx="1599972" cy="1599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9191-B8B4-184C-BDE4-4EF48141585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43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Missouri DD System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Missouri participates in Money Follows the Person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One of the first three states to have MFP Operational Protocol approved in 2007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282 individuals with DD and DD/MI have transitioned from ICF/ID and NF since 2007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Missouri participates in Balancing Incentives Program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MO BIP plan approved by CMS in November, 2012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MO BIP is called Missouri Community Options and Resources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MOCOR Toll-free number and website were implemented October 1, </a:t>
            </a:r>
            <a:r>
              <a:rPr lang="en-US" dirty="0" smtClean="0"/>
              <a:t>2013     </a:t>
            </a:r>
          </a:p>
          <a:p>
            <a:pPr marL="457200" lvl="1" indent="0" algn="ctr">
              <a:buNone/>
            </a:pPr>
            <a:r>
              <a:rPr lang="en-US" dirty="0" smtClean="0"/>
              <a:t> </a:t>
            </a:r>
            <a:r>
              <a:rPr lang="en-US" u="sng" dirty="0" smtClean="0">
                <a:hlinkClick r:id="rId2"/>
              </a:rPr>
              <a:t>http</a:t>
            </a:r>
            <a:r>
              <a:rPr lang="en-US" u="sng" dirty="0">
                <a:hlinkClick r:id="rId2"/>
              </a:rPr>
              <a:t>://mocor.mo.gov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21920" y="111760"/>
            <a:ext cx="1071656" cy="1052195"/>
            <a:chOff x="4800600" y="174234"/>
            <a:chExt cx="2362201" cy="23622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A5C249">
                  <a:tint val="45000"/>
                  <a:satMod val="400000"/>
                </a:srgbClr>
              </a:duotone>
              <a:extLst/>
            </a:blip>
            <a:stretch>
              <a:fillRect/>
            </a:stretch>
          </p:blipFill>
          <p:spPr>
            <a:xfrm>
              <a:off x="4800600" y="174234"/>
              <a:ext cx="2362201" cy="2362201"/>
            </a:xfrm>
            <a:prstGeom prst="rect">
              <a:avLst/>
            </a:prstGeom>
          </p:spPr>
        </p:pic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00600" y="936463"/>
              <a:ext cx="1599972" cy="1599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9191-B8B4-184C-BDE4-4EF48141585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5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HCH Coordination with DD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Division of DD participates in HH State Operations Team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Participants: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MO </a:t>
            </a:r>
            <a:r>
              <a:rPr lang="en-US" dirty="0" err="1"/>
              <a:t>HealthNet</a:t>
            </a:r>
            <a:r>
              <a:rPr lang="en-US" dirty="0"/>
              <a:t> Medical Director and staff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DMH Medical Director and staff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Division of Behavioral Health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Division of DD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Primary Care Association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Coalition of Community Mental Health Centers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HH State Operations Team meets bi-monthly; frequent communication between meetings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21920" y="111760"/>
            <a:ext cx="1071656" cy="1052195"/>
            <a:chOff x="4800600" y="174234"/>
            <a:chExt cx="2362201" cy="23622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A5C249">
                  <a:tint val="45000"/>
                  <a:satMod val="400000"/>
                </a:srgbClr>
              </a:duotone>
              <a:extLst/>
            </a:blip>
            <a:stretch>
              <a:fillRect/>
            </a:stretch>
          </p:blipFill>
          <p:spPr>
            <a:xfrm>
              <a:off x="4800600" y="174234"/>
              <a:ext cx="2362201" cy="2362201"/>
            </a:xfrm>
            <a:prstGeom prst="rect">
              <a:avLst/>
            </a:prstGeom>
          </p:spPr>
        </p:pic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0600" y="936463"/>
              <a:ext cx="1599972" cy="1599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9191-B8B4-184C-BDE4-4EF48141585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32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HCH Coordination with DD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Health Care Homes communicate and coordinate with the DD Support Coordination provider about clients served by both systems.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Health Care Homes refer people with DD not currently served by the DD system to the Regional Offices.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Providers of Support Coordination refer individuals with DD not enrolled with a health home to a provider chosen by individual.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TA available for HCH nurse care managers regarding referrals to/coordination with the DD system.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21920" y="111760"/>
            <a:ext cx="1071656" cy="1052195"/>
            <a:chOff x="4800600" y="174234"/>
            <a:chExt cx="2362201" cy="23622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A5C249">
                  <a:tint val="45000"/>
                  <a:satMod val="400000"/>
                </a:srgbClr>
              </a:duotone>
              <a:extLst/>
            </a:blip>
            <a:stretch>
              <a:fillRect/>
            </a:stretch>
          </p:blipFill>
          <p:spPr>
            <a:xfrm>
              <a:off x="4800600" y="174234"/>
              <a:ext cx="2362201" cy="2362201"/>
            </a:xfrm>
            <a:prstGeom prst="rect">
              <a:avLst/>
            </a:prstGeom>
          </p:spPr>
        </p:pic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0600" y="936463"/>
              <a:ext cx="1599972" cy="1599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9191-B8B4-184C-BDE4-4EF481415857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09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 and Outreach to DD Providers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Participation by County DD Boards on program design and development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Focus groups with provider associations in August 2010 during early program design and development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Presentations at statewide meeting of Missouri Association of County DD Boards in 2010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Regular and consistent communications to all providers before, during and immediately following auto-enrollment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21920" y="111760"/>
            <a:ext cx="1071656" cy="1052195"/>
            <a:chOff x="4800600" y="174234"/>
            <a:chExt cx="2362201" cy="23622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A5C249">
                  <a:tint val="45000"/>
                  <a:satMod val="400000"/>
                </a:srgbClr>
              </a:duotone>
              <a:extLst/>
            </a:blip>
            <a:stretch>
              <a:fillRect/>
            </a:stretch>
          </p:blipFill>
          <p:spPr>
            <a:xfrm>
              <a:off x="4800600" y="174234"/>
              <a:ext cx="2362201" cy="2362201"/>
            </a:xfrm>
            <a:prstGeom prst="rect">
              <a:avLst/>
            </a:prstGeom>
          </p:spPr>
        </p:pic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0600" y="936463"/>
              <a:ext cx="1599972" cy="1599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9191-B8B4-184C-BDE4-4EF481415857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09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 and Outreach to DD Providers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Guideline for coordination between DD system and Health Care Homes created in late 2011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Guideline is posted at </a:t>
            </a:r>
            <a:r>
              <a:rPr lang="en-US" dirty="0">
                <a:hlinkClick r:id="rId2"/>
              </a:rPr>
              <a:t>http://dmh.mo.gov/docs/dd/Guideline12.pdf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Developing strategies for HH outreach to people with qualifying conditions as HH capacity increases.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21920" y="111760"/>
            <a:ext cx="1071656" cy="1052195"/>
            <a:chOff x="4800600" y="174234"/>
            <a:chExt cx="2362201" cy="23622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A5C249">
                  <a:tint val="45000"/>
                  <a:satMod val="400000"/>
                </a:srgbClr>
              </a:duotone>
              <a:extLst/>
            </a:blip>
            <a:stretch>
              <a:fillRect/>
            </a:stretch>
          </p:blipFill>
          <p:spPr>
            <a:xfrm>
              <a:off x="4800600" y="174234"/>
              <a:ext cx="2362201" cy="2362201"/>
            </a:xfrm>
            <a:prstGeom prst="rect">
              <a:avLst/>
            </a:prstGeom>
          </p:spPr>
        </p:pic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00600" y="936463"/>
              <a:ext cx="1599972" cy="1599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9191-B8B4-184C-BDE4-4EF481415857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7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900" dirty="0" smtClean="0"/>
              <a:t>Preliminary Health Home Outcomes Hospital and ER Savings</a:t>
            </a:r>
            <a:endParaRPr lang="en-US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fontAlgn="t">
              <a:buNone/>
            </a:pPr>
            <a:r>
              <a:rPr lang="en-US" dirty="0" smtClean="0">
                <a:latin typeface="Garamond" pitchFamily="18" charset="0"/>
              </a:rPr>
              <a:t>	</a:t>
            </a:r>
            <a:r>
              <a:rPr lang="en-US" dirty="0" smtClean="0"/>
              <a:t>	Admissions/1000  </a:t>
            </a: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/>
              <a:t>		ER Visits/1000</a:t>
            </a:r>
          </a:p>
          <a:p>
            <a:pPr marL="0" indent="0" fontAlgn="t">
              <a:buNone/>
            </a:pPr>
            <a:r>
              <a:rPr lang="en-US" dirty="0"/>
              <a:t>	</a:t>
            </a:r>
            <a:r>
              <a:rPr lang="en-US" dirty="0" smtClean="0"/>
              <a:t>	-</a:t>
            </a:r>
            <a:r>
              <a:rPr lang="en-US" dirty="0"/>
              <a:t>14.58%				</a:t>
            </a:r>
            <a:r>
              <a:rPr lang="en-US" dirty="0" smtClean="0"/>
              <a:t>			-</a:t>
            </a:r>
            <a:r>
              <a:rPr lang="en-US" dirty="0"/>
              <a:t>7.93%</a:t>
            </a:r>
          </a:p>
          <a:p>
            <a:pPr marL="0" indent="0" fontAlgn="t">
              <a:buNone/>
            </a:pPr>
            <a:r>
              <a:rPr lang="en-US" dirty="0" smtClean="0"/>
              <a:t>		Hospital </a:t>
            </a:r>
            <a:r>
              <a:rPr lang="en-US" dirty="0"/>
              <a:t>Savings			</a:t>
            </a:r>
            <a:r>
              <a:rPr lang="en-US" dirty="0" smtClean="0"/>
              <a:t>		ER </a:t>
            </a:r>
            <a:r>
              <a:rPr lang="en-US" dirty="0"/>
              <a:t>Savings</a:t>
            </a:r>
          </a:p>
          <a:p>
            <a:pPr marL="0" indent="0" fontAlgn="t">
              <a:buNone/>
            </a:pPr>
            <a:r>
              <a:rPr lang="en-US" dirty="0"/>
              <a:t>		</a:t>
            </a:r>
            <a:r>
              <a:rPr lang="en-US" dirty="0" smtClean="0"/>
              <a:t>$11,991,137</a:t>
            </a:r>
            <a:r>
              <a:rPr lang="en-US" dirty="0"/>
              <a:t>			</a:t>
            </a:r>
            <a:r>
              <a:rPr lang="en-US" dirty="0" smtClean="0"/>
              <a:t>			$1,521,982</a:t>
            </a:r>
          </a:p>
          <a:p>
            <a:pPr marL="0" indent="0" fontAlgn="t">
              <a:buNone/>
            </a:pPr>
            <a:r>
              <a:rPr lang="en-US" dirty="0" smtClean="0"/>
              <a:t>						Total Savings</a:t>
            </a:r>
          </a:p>
          <a:p>
            <a:pPr marL="0" indent="0" fontAlgn="t">
              <a:buNone/>
            </a:pPr>
            <a:r>
              <a:rPr lang="en-US" dirty="0" smtClean="0"/>
              <a:t>						$13,513,119</a:t>
            </a:r>
          </a:p>
          <a:p>
            <a:pPr marL="0" indent="0" fontAlgn="t">
              <a:buNone/>
            </a:pPr>
            <a:r>
              <a:rPr lang="en-US" dirty="0" smtClean="0"/>
              <a:t>						PMPM Cost</a:t>
            </a:r>
          </a:p>
          <a:p>
            <a:pPr marL="0" indent="0" fontAlgn="t">
              <a:buNone/>
            </a:pPr>
            <a:r>
              <a:rPr lang="en-US" dirty="0" smtClean="0"/>
              <a:t>						$9,314,076</a:t>
            </a:r>
          </a:p>
          <a:p>
            <a:pPr marL="0" indent="0" fontAlgn="t">
              <a:buNone/>
            </a:pPr>
            <a:r>
              <a:rPr lang="en-US" dirty="0" smtClean="0"/>
              <a:t>						Net Savings</a:t>
            </a:r>
          </a:p>
          <a:p>
            <a:pPr marL="0" indent="0" fontAlgn="t">
              <a:buNone/>
            </a:pPr>
            <a:r>
              <a:rPr lang="en-US" dirty="0" smtClean="0"/>
              <a:t>						$4,199,043</a:t>
            </a:r>
            <a:endParaRPr lang="en-US" dirty="0"/>
          </a:p>
          <a:p>
            <a:endParaRPr lang="en-US" dirty="0"/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21920" y="111760"/>
            <a:ext cx="1071656" cy="1052195"/>
            <a:chOff x="4800600" y="174234"/>
            <a:chExt cx="2362201" cy="23622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A5C249">
                  <a:tint val="45000"/>
                  <a:satMod val="400000"/>
                </a:srgbClr>
              </a:duotone>
              <a:extLst/>
            </a:blip>
            <a:stretch>
              <a:fillRect/>
            </a:stretch>
          </p:blipFill>
          <p:spPr>
            <a:xfrm>
              <a:off x="4800600" y="174234"/>
              <a:ext cx="2362201" cy="2362201"/>
            </a:xfrm>
            <a:prstGeom prst="rect">
              <a:avLst/>
            </a:prstGeom>
          </p:spPr>
        </p:pic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0600" y="936463"/>
              <a:ext cx="1599972" cy="1599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9191-B8B4-184C-BDE4-4EF481415857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56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Stories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6 year old child, living with foster parents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Co-occurring conditions:  Asthma and obesity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With health home services, child lost 21 </a:t>
            </a:r>
            <a:r>
              <a:rPr lang="en-US" dirty="0" err="1"/>
              <a:t>lbs</a:t>
            </a:r>
            <a:r>
              <a:rPr lang="en-US" dirty="0"/>
              <a:t> and is no longer on asthma medication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15 year old with asthma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Prior to health home enrollment, was in clinic 2-3 times each month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Treatment plan implemented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Patient has not needed to be seen in clinic for 4 months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21920" y="111760"/>
            <a:ext cx="1071656" cy="1052195"/>
            <a:chOff x="4800600" y="174234"/>
            <a:chExt cx="2362201" cy="23622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A5C249">
                  <a:tint val="45000"/>
                  <a:satMod val="400000"/>
                </a:srgbClr>
              </a:duotone>
              <a:extLst/>
            </a:blip>
            <a:stretch>
              <a:fillRect/>
            </a:stretch>
          </p:blipFill>
          <p:spPr>
            <a:xfrm>
              <a:off x="4800600" y="174234"/>
              <a:ext cx="2362201" cy="2362201"/>
            </a:xfrm>
            <a:prstGeom prst="rect">
              <a:avLst/>
            </a:prstGeom>
          </p:spPr>
        </p:pic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0600" y="936463"/>
              <a:ext cx="1599972" cy="1599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9191-B8B4-184C-BDE4-4EF481415857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55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Stories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15 year old, 280 </a:t>
            </a:r>
            <a:r>
              <a:rPr lang="en-US" dirty="0" err="1"/>
              <a:t>lbs</a:t>
            </a:r>
            <a:r>
              <a:rPr lang="en-US" dirty="0"/>
              <a:t>, asthma and depression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One on one nutritional support, lost 74 </a:t>
            </a:r>
            <a:r>
              <a:rPr lang="en-US" dirty="0" err="1"/>
              <a:t>lbs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Was able to discontinue Rx for depression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Ran the mile for the first time in her life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Proudly shares photos from her </a:t>
            </a:r>
            <a:r>
              <a:rPr lang="en-US" dirty="0" err="1"/>
              <a:t>quinceanera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Blind woman, diabetic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Husband OTR driver, only able to check glucose when home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HH provided a “talking” glucose monitor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Woman is able to successfully monitor glucose without assistance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21920" y="111760"/>
            <a:ext cx="1071656" cy="1052195"/>
            <a:chOff x="4800600" y="174234"/>
            <a:chExt cx="2362201" cy="23622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A5C249">
                  <a:tint val="45000"/>
                  <a:satMod val="400000"/>
                </a:srgbClr>
              </a:duotone>
              <a:extLst/>
            </a:blip>
            <a:stretch>
              <a:fillRect/>
            </a:stretch>
          </p:blipFill>
          <p:spPr>
            <a:xfrm>
              <a:off x="4800600" y="174234"/>
              <a:ext cx="2362201" cy="2362201"/>
            </a:xfrm>
            <a:prstGeom prst="rect">
              <a:avLst/>
            </a:prstGeom>
          </p:spPr>
        </p:pic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0600" y="936463"/>
              <a:ext cx="1599972" cy="1599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9191-B8B4-184C-BDE4-4EF481415857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98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 DD Enrollment with Health Homes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CMHC HH:	</a:t>
            </a:r>
            <a:r>
              <a:rPr lang="en-US" sz="2800" dirty="0" smtClean="0"/>
              <a:t>	1094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PCHH:		  </a:t>
            </a:r>
            <a:r>
              <a:rPr lang="en-US" sz="2800" dirty="0" smtClean="0"/>
              <a:t>	634 </a:t>
            </a:r>
            <a:r>
              <a:rPr lang="en-US" sz="2800" dirty="0"/>
              <a:t>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Survey of “Opt outs”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Spring, 2013:  Phone survey of 36 individuals who were auto-enrolled, but voluntarily opted out of program.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4 requested to be enrolled again; most had not understood the benefits of the program when opting out.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26 confirmed they did not wish to participate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6 could not be reached.</a:t>
            </a: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21920" y="111760"/>
            <a:ext cx="1071656" cy="1052195"/>
            <a:chOff x="4800600" y="174234"/>
            <a:chExt cx="2362201" cy="23622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A5C249">
                  <a:tint val="45000"/>
                  <a:satMod val="400000"/>
                </a:srgbClr>
              </a:duotone>
              <a:extLst/>
            </a:blip>
            <a:stretch>
              <a:fillRect/>
            </a:stretch>
          </p:blipFill>
          <p:spPr>
            <a:xfrm>
              <a:off x="4800600" y="174234"/>
              <a:ext cx="2362201" cy="2362201"/>
            </a:xfrm>
            <a:prstGeom prst="rect">
              <a:avLst/>
            </a:prstGeom>
          </p:spPr>
        </p:pic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0600" y="936463"/>
              <a:ext cx="1599972" cy="1599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9191-B8B4-184C-BDE4-4EF481415857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11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2703 of the Affordable Care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Section 2703 of the Affordable Care Act Allows states to amend their Medicaid state plans to provide </a:t>
            </a:r>
            <a:r>
              <a:rPr lang="en-US" sz="2200" b="1" spc="1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pitchFamily="34" charset="0"/>
              </a:rPr>
              <a:t>Health Home </a:t>
            </a:r>
            <a:r>
              <a:rPr lang="en-US" sz="2200" b="1" spc="1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pitchFamily="34" charset="0"/>
              </a:rPr>
              <a:t>Services </a:t>
            </a:r>
            <a:r>
              <a:rPr lang="en-US" sz="2200" spc="1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for enrollees with qualifying chronic conditions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spc="1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States are eligible for an enhanced federal match for eight quarters (90%)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spc="1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Missouri received approval from the Centers for Medicare &amp; Medicaid Services (CMS) for two State Plan Amendments to be able to provide Health Home Services to Missourians who are Medicaid eligible participants with chronic illnesses. </a:t>
            </a:r>
            <a:endParaRPr lang="en-US" sz="2200" dirty="0"/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21920" y="111760"/>
            <a:ext cx="1071656" cy="1052195"/>
            <a:chOff x="4800600" y="174234"/>
            <a:chExt cx="2362201" cy="23622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A5C249">
                  <a:tint val="45000"/>
                  <a:satMod val="400000"/>
                </a:srgbClr>
              </a:duotone>
              <a:extLst/>
            </a:blip>
            <a:stretch>
              <a:fillRect/>
            </a:stretch>
          </p:blipFill>
          <p:spPr>
            <a:xfrm>
              <a:off x="4800600" y="174234"/>
              <a:ext cx="2362201" cy="2362201"/>
            </a:xfrm>
            <a:prstGeom prst="rect">
              <a:avLst/>
            </a:prstGeom>
          </p:spPr>
        </p:pic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0600" y="936463"/>
              <a:ext cx="1599972" cy="1599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9191-B8B4-184C-BDE4-4EF48141585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38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10" y="1518920"/>
            <a:ext cx="82296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10" y="2743201"/>
            <a:ext cx="8043070" cy="348488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9600" b="1" dirty="0"/>
              <a:t>Robin Rust, Director of Federal Programs</a:t>
            </a:r>
          </a:p>
          <a:p>
            <a:pPr marL="0" indent="0" algn="ctr">
              <a:buNone/>
            </a:pPr>
            <a:r>
              <a:rPr lang="en-US" sz="9600" b="1" dirty="0"/>
              <a:t>Missouri Division of Developmental Disabilities</a:t>
            </a:r>
          </a:p>
          <a:p>
            <a:pPr marL="0" indent="0" algn="ctr">
              <a:buNone/>
            </a:pPr>
            <a:endParaRPr lang="en-US" sz="9600" b="1" dirty="0" smtClean="0"/>
          </a:p>
          <a:p>
            <a:pPr marL="0" indent="0" algn="ctr">
              <a:buNone/>
            </a:pPr>
            <a:r>
              <a:rPr lang="en-US" sz="9600" b="1" dirty="0" smtClean="0"/>
              <a:t>573-751-8209</a:t>
            </a:r>
            <a:endParaRPr lang="en-US" sz="9600" b="1" dirty="0"/>
          </a:p>
          <a:p>
            <a:pPr marL="0" indent="0" algn="ctr">
              <a:buNone/>
            </a:pPr>
            <a:endParaRPr lang="en-US" sz="1400" b="1" dirty="0">
              <a:hlinkClick r:id="rId2"/>
            </a:endParaRPr>
          </a:p>
          <a:p>
            <a:pPr marL="0" indent="0" algn="ctr">
              <a:buNone/>
            </a:pPr>
            <a:endParaRPr lang="en-US" sz="5500" b="1" dirty="0" smtClean="0">
              <a:hlinkClick r:id="rId2"/>
            </a:endParaRPr>
          </a:p>
          <a:p>
            <a:pPr marL="0" indent="0" algn="ctr">
              <a:buNone/>
            </a:pPr>
            <a:r>
              <a:rPr lang="en-US" sz="5500" b="1" dirty="0" smtClean="0">
                <a:hlinkClick r:id="rId2"/>
              </a:rPr>
              <a:t>Robin.Rust@dmh.mo.gov</a:t>
            </a:r>
            <a:endParaRPr lang="en-US" sz="5500" b="1" dirty="0"/>
          </a:p>
          <a:p>
            <a:pPr marL="0" indent="0" algn="ctr">
              <a:buNone/>
            </a:pPr>
            <a:endParaRPr lang="en-US" sz="1400" b="1" dirty="0"/>
          </a:p>
          <a:p>
            <a:pPr algn="ctr"/>
            <a:endParaRPr lang="en-US" sz="1400" b="1" dirty="0"/>
          </a:p>
          <a:p>
            <a:pPr marL="0" indent="0" algn="ctr">
              <a:buNone/>
            </a:pPr>
            <a:endParaRPr lang="en-US" sz="9600" b="1" dirty="0" smtClean="0"/>
          </a:p>
          <a:p>
            <a:pPr marL="0" indent="0" algn="ctr">
              <a:buNone/>
            </a:pPr>
            <a:r>
              <a:rPr lang="en-US" sz="9600" b="1" dirty="0" smtClean="0"/>
              <a:t>Please </a:t>
            </a:r>
            <a:r>
              <a:rPr lang="en-US" sz="9600" b="1" dirty="0"/>
              <a:t>visit the DMH Health Home website: </a:t>
            </a:r>
          </a:p>
          <a:p>
            <a:pPr marL="0" indent="0" algn="ctr">
              <a:buNone/>
            </a:pPr>
            <a:endParaRPr lang="en-US" sz="4000" b="1" dirty="0"/>
          </a:p>
          <a:p>
            <a:pPr marL="0" indent="0" algn="ctr">
              <a:buNone/>
            </a:pPr>
            <a:r>
              <a:rPr lang="en-US" sz="5500" b="1" dirty="0">
                <a:solidFill>
                  <a:srgbClr val="00B0F0"/>
                </a:solidFill>
                <a:hlinkClick r:id="rId3"/>
              </a:rPr>
              <a:t>http://dmh.mo.gov/about/chiefclinicalofficer/healthcarehome.htm</a:t>
            </a:r>
            <a:endParaRPr lang="en-US" sz="5500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21920" y="111760"/>
            <a:ext cx="1071656" cy="1052195"/>
            <a:chOff x="4800600" y="174234"/>
            <a:chExt cx="2362201" cy="23622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rgbClr val="A5C249">
                  <a:tint val="45000"/>
                  <a:satMod val="400000"/>
                </a:srgbClr>
              </a:duotone>
              <a:extLst/>
            </a:blip>
            <a:stretch>
              <a:fillRect/>
            </a:stretch>
          </p:blipFill>
          <p:spPr>
            <a:xfrm>
              <a:off x="4800600" y="174234"/>
              <a:ext cx="2362201" cy="2362201"/>
            </a:xfrm>
            <a:prstGeom prst="rect">
              <a:avLst/>
            </a:prstGeom>
          </p:spPr>
        </p:pic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00600" y="936463"/>
              <a:ext cx="1599972" cy="1599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9191-B8B4-184C-BDE4-4EF481415857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85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9191-B8B4-184C-BDE4-4EF481415857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Expectations from the Federal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Centers for Medicare and Medicaid Services (CMS) expect healthcare homes to: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300" dirty="0"/>
              <a:t>Lower rates of emergency room use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300" dirty="0"/>
              <a:t>Reduce in-hospital admissions and re-admissions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300" dirty="0"/>
              <a:t>Reduce healthcare costs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300" dirty="0"/>
              <a:t>Decrease reliance on long-term care facilities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300" dirty="0"/>
              <a:t>Improve experience of care, quality of life and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300" dirty="0"/>
              <a:t>    consumer satisfaction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300" dirty="0" smtClean="0"/>
              <a:t>Manage </a:t>
            </a:r>
            <a:r>
              <a:rPr lang="en-US" sz="2300" dirty="0"/>
              <a:t>health conditions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300" dirty="0"/>
              <a:t>Improve health outcomes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300" dirty="0"/>
              <a:t>HEDIS indicators (Healthcare Effectiveness Data and Information Set)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>
                <a:hlinkClick r:id="rId2"/>
              </a:rPr>
              <a:t>http://www.ncqa.org/tabid/187/default.aspx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21920" y="111760"/>
            <a:ext cx="1071656" cy="1052195"/>
            <a:chOff x="4800600" y="174234"/>
            <a:chExt cx="2362201" cy="23622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A5C249">
                  <a:tint val="45000"/>
                  <a:satMod val="400000"/>
                </a:srgbClr>
              </a:duotone>
              <a:extLst/>
            </a:blip>
            <a:stretch>
              <a:fillRect/>
            </a:stretch>
          </p:blipFill>
          <p:spPr>
            <a:xfrm>
              <a:off x="4800600" y="174234"/>
              <a:ext cx="2362201" cy="2362201"/>
            </a:xfrm>
            <a:prstGeom prst="rect">
              <a:avLst/>
            </a:prstGeom>
          </p:spPr>
        </p:pic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00600" y="936463"/>
              <a:ext cx="1599972" cy="1599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9191-B8B4-184C-BDE4-4EF48141585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8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Missouri’s Health Homes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Calibri" pitchFamily="34" charset="0"/>
              </a:rPr>
              <a:t>Missouri was the first state to submit and receive approval for a SPA for Health Homes in late 2011.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Calibri" pitchFamily="34" charset="0"/>
              </a:rPr>
              <a:t>Missouri has two types of Health Homes: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Primary Care Health Home (PCHH)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cs typeface="Calibri" pitchFamily="34" charset="0"/>
              </a:rPr>
              <a:t>Federally Qualified Health Centers (FQHCs)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cs typeface="Calibri" pitchFamily="34" charset="0"/>
              </a:rPr>
              <a:t>Rural Health Centers (RHCs)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cs typeface="Calibri" pitchFamily="34" charset="0"/>
              </a:rPr>
              <a:t>Public hospital-based clinics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Community Mental Health Center Health Care Home (CMHC HCH)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cs typeface="Calibri" pitchFamily="34" charset="0"/>
              </a:rPr>
              <a:t>Community Mental Health Centers (CMHCs) &amp; CMHC affiliates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21920" y="111760"/>
            <a:ext cx="1071656" cy="1052195"/>
            <a:chOff x="4800600" y="174234"/>
            <a:chExt cx="2362201" cy="236220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A5C249">
                  <a:tint val="45000"/>
                  <a:satMod val="400000"/>
                </a:srgbClr>
              </a:duotone>
              <a:extLst/>
            </a:blip>
            <a:stretch>
              <a:fillRect/>
            </a:stretch>
          </p:blipFill>
          <p:spPr>
            <a:xfrm>
              <a:off x="4800600" y="174234"/>
              <a:ext cx="2362201" cy="2362201"/>
            </a:xfrm>
            <a:prstGeom prst="rect">
              <a:avLst/>
            </a:prstGeom>
          </p:spPr>
        </p:pic>
        <p:pic>
          <p:nvPicPr>
            <p:cNvPr id="7" name="Picture 10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0600" y="936463"/>
              <a:ext cx="1599972" cy="1599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9191-B8B4-184C-BDE4-4EF48141585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9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 in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/>
              <a:t>Department of Social Services MO </a:t>
            </a:r>
            <a:r>
              <a:rPr lang="en-US" dirty="0" err="1"/>
              <a:t>HealthNet</a:t>
            </a:r>
            <a:r>
              <a:rPr lang="en-US" dirty="0"/>
              <a:t> Division– Missouri state Medicaid authority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/>
              <a:t>Department of Mental Health – Divisions of Behavioral Health and Developmental Disabilities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/>
              <a:t>Missouri Foundation for Health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/>
              <a:t>Missouri Primary Care Association (PCA)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/>
              <a:t>Missouri Coalition of Community Mental Health Centers (CMHCs)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/>
              <a:t>Missouri School Boards Association (MSBA)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/>
              <a:t>Missouri Hospital Association (MHA)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/>
              <a:t>Consultants:   Michael </a:t>
            </a:r>
            <a:r>
              <a:rPr lang="en-US" dirty="0" err="1"/>
              <a:t>Bailit</a:t>
            </a:r>
            <a:r>
              <a:rPr lang="en-US" dirty="0"/>
              <a:t> and Alicia Smith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21920" y="111760"/>
            <a:ext cx="1071656" cy="1052195"/>
            <a:chOff x="4800600" y="174234"/>
            <a:chExt cx="2362201" cy="23622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A5C249">
                  <a:tint val="45000"/>
                  <a:satMod val="400000"/>
                </a:srgbClr>
              </a:duotone>
              <a:extLst/>
            </a:blip>
            <a:stretch>
              <a:fillRect/>
            </a:stretch>
          </p:blipFill>
          <p:spPr>
            <a:xfrm>
              <a:off x="4800600" y="174234"/>
              <a:ext cx="2362201" cy="2362201"/>
            </a:xfrm>
            <a:prstGeom prst="rect">
              <a:avLst/>
            </a:prstGeom>
          </p:spPr>
        </p:pic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0600" y="936463"/>
              <a:ext cx="1599972" cy="1599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9191-B8B4-184C-BDE4-4EF48141585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89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Issues Addressed Early in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Does care coordination under health home duplicate TCM?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CMS Response:    No.  An individual with HH qualifying conditions may receive both services.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Does DD qualify as one of the two conditions required under ACA?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CMS Response:    DD approved in MO SPA as a qualifying condition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21920" y="111760"/>
            <a:ext cx="1071656" cy="1052195"/>
            <a:chOff x="4800600" y="174234"/>
            <a:chExt cx="2362201" cy="23622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A5C249">
                  <a:tint val="45000"/>
                  <a:satMod val="400000"/>
                </a:srgbClr>
              </a:duotone>
              <a:extLst/>
            </a:blip>
            <a:stretch>
              <a:fillRect/>
            </a:stretch>
          </p:blipFill>
          <p:spPr>
            <a:xfrm>
              <a:off x="4800600" y="174234"/>
              <a:ext cx="2362201" cy="2362201"/>
            </a:xfrm>
            <a:prstGeom prst="rect">
              <a:avLst/>
            </a:prstGeom>
          </p:spPr>
        </p:pic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0600" y="936463"/>
              <a:ext cx="1599972" cy="1599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9191-B8B4-184C-BDE4-4EF48141585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1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Issues Addressed Early in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Should DD design and implement it’s own Health Home model?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Variables considered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/>
              <a:t>Infrastructure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/>
              <a:t>Funding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/>
              <a:t>Sustainability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/>
              <a:t>Duplication of vs. coordination with primary care system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21920" y="111760"/>
            <a:ext cx="1071656" cy="1052195"/>
            <a:chOff x="4800600" y="174234"/>
            <a:chExt cx="2362201" cy="23622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A5C249">
                  <a:tint val="45000"/>
                  <a:satMod val="400000"/>
                </a:srgbClr>
              </a:duotone>
              <a:extLst/>
            </a:blip>
            <a:stretch>
              <a:fillRect/>
            </a:stretch>
          </p:blipFill>
          <p:spPr>
            <a:xfrm>
              <a:off x="4800600" y="174234"/>
              <a:ext cx="2362201" cy="2362201"/>
            </a:xfrm>
            <a:prstGeom prst="rect">
              <a:avLst/>
            </a:prstGeom>
          </p:spPr>
        </p:pic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0600" y="936463"/>
              <a:ext cx="1599972" cy="1599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9191-B8B4-184C-BDE4-4EF48141585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86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PCHH Qualifying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lvl="0" indent="-228600">
              <a:buFont typeface="Arial" pitchFamily="34" charset="0"/>
              <a:buChar char="•"/>
            </a:pPr>
            <a:r>
              <a:rPr lang="en-US" sz="2800" dirty="0">
                <a:cs typeface="Arial" pitchFamily="34" charset="0"/>
              </a:rPr>
              <a:t>Combination of Two</a:t>
            </a:r>
          </a:p>
          <a:p>
            <a:pPr marL="845820" lvl="1" indent="-342900">
              <a:buFont typeface="Arial" pitchFamily="34" charset="0"/>
              <a:buChar char="•"/>
            </a:pPr>
            <a:r>
              <a:rPr lang="en-US" dirty="0">
                <a:cs typeface="Arial" pitchFamily="34" charset="0"/>
              </a:rPr>
              <a:t>Diabetes (CMS approved to stand alone as one chronic disease and risk for second)</a:t>
            </a:r>
          </a:p>
          <a:p>
            <a:pPr marL="845820" lvl="1" indent="-342900">
              <a:buFont typeface="Arial" pitchFamily="34" charset="0"/>
              <a:buChar char="•"/>
            </a:pPr>
            <a:r>
              <a:rPr lang="en-US" dirty="0">
                <a:cs typeface="Arial" pitchFamily="34" charset="0"/>
              </a:rPr>
              <a:t>Heart </a:t>
            </a:r>
            <a:r>
              <a:rPr lang="en-US" dirty="0" smtClean="0">
                <a:cs typeface="Arial" pitchFamily="34" charset="0"/>
              </a:rPr>
              <a:t>disease</a:t>
            </a:r>
            <a:r>
              <a:rPr lang="en-US" dirty="0">
                <a:cs typeface="Arial" pitchFamily="34" charset="0"/>
              </a:rPr>
              <a:t>, including hypertension, dyslipidemia, and c</a:t>
            </a:r>
            <a:r>
              <a:rPr lang="en-US" dirty="0" smtClean="0">
                <a:cs typeface="Arial" pitchFamily="34" charset="0"/>
              </a:rPr>
              <a:t>ongestive heart </a:t>
            </a:r>
            <a:r>
              <a:rPr lang="en-US" dirty="0">
                <a:cs typeface="Arial" pitchFamily="34" charset="0"/>
              </a:rPr>
              <a:t>f</a:t>
            </a:r>
            <a:r>
              <a:rPr lang="en-US" dirty="0" smtClean="0">
                <a:cs typeface="Arial" pitchFamily="34" charset="0"/>
              </a:rPr>
              <a:t>ailure (CHF)</a:t>
            </a:r>
            <a:endParaRPr lang="en-US" dirty="0">
              <a:cs typeface="Arial" pitchFamily="34" charset="0"/>
            </a:endParaRPr>
          </a:p>
          <a:p>
            <a:pPr marL="845820" lvl="1" indent="-342900">
              <a:buFont typeface="Arial" pitchFamily="34" charset="0"/>
              <a:buChar char="•"/>
            </a:pPr>
            <a:r>
              <a:rPr lang="en-US" dirty="0">
                <a:cs typeface="Arial" pitchFamily="34" charset="0"/>
              </a:rPr>
              <a:t>Asthma</a:t>
            </a:r>
          </a:p>
          <a:p>
            <a:pPr marL="845820" lvl="1" indent="-342900">
              <a:buFont typeface="Arial" pitchFamily="34" charset="0"/>
              <a:buChar char="•"/>
            </a:pPr>
            <a:r>
              <a:rPr lang="en-US" dirty="0" smtClean="0">
                <a:cs typeface="Arial" pitchFamily="34" charset="0"/>
              </a:rPr>
              <a:t>Body Mass Index (BMI) </a:t>
            </a:r>
            <a:r>
              <a:rPr lang="en-US" dirty="0">
                <a:cs typeface="Arial" pitchFamily="34" charset="0"/>
              </a:rPr>
              <a:t>above 25 (overweight and obesity)</a:t>
            </a:r>
          </a:p>
          <a:p>
            <a:pPr marL="845820" lvl="1" indent="-342900">
              <a:buFont typeface="Arial" pitchFamily="34" charset="0"/>
              <a:buChar char="•"/>
            </a:pPr>
            <a:r>
              <a:rPr lang="en-US" dirty="0">
                <a:cs typeface="Arial" pitchFamily="34" charset="0"/>
              </a:rPr>
              <a:t>Tobacco Use</a:t>
            </a:r>
          </a:p>
          <a:p>
            <a:pPr marL="845820" lvl="1" indent="-342900">
              <a:buFont typeface="Arial" pitchFamily="34" charset="0"/>
              <a:buChar char="•"/>
            </a:pPr>
            <a:r>
              <a:rPr lang="en-US" dirty="0">
                <a:cs typeface="Arial" pitchFamily="34" charset="0"/>
              </a:rPr>
              <a:t>Developmental </a:t>
            </a:r>
            <a:r>
              <a:rPr lang="en-US" dirty="0" smtClean="0">
                <a:cs typeface="Arial" pitchFamily="34" charset="0"/>
              </a:rPr>
              <a:t>Disability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21920" y="111760"/>
            <a:ext cx="1071656" cy="1052195"/>
            <a:chOff x="4800600" y="174234"/>
            <a:chExt cx="2362201" cy="23622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A5C249">
                  <a:tint val="45000"/>
                  <a:satMod val="400000"/>
                </a:srgbClr>
              </a:duotone>
              <a:extLst/>
            </a:blip>
            <a:stretch>
              <a:fillRect/>
            </a:stretch>
          </p:blipFill>
          <p:spPr>
            <a:xfrm>
              <a:off x="4800600" y="174234"/>
              <a:ext cx="2362201" cy="2362201"/>
            </a:xfrm>
            <a:prstGeom prst="rect">
              <a:avLst/>
            </a:prstGeom>
          </p:spPr>
        </p:pic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0600" y="936463"/>
              <a:ext cx="1599972" cy="1599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9191-B8B4-184C-BDE4-4EF48141585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36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3">
      <a:dk1>
        <a:sysClr val="windowText" lastClr="000000"/>
      </a:dk1>
      <a:lt1>
        <a:sysClr val="window" lastClr="FFFFFF"/>
      </a:lt1>
      <a:dk2>
        <a:srgbClr val="007AA5"/>
      </a:dk2>
      <a:lt2>
        <a:srgbClr val="EDF6F9"/>
      </a:lt2>
      <a:accent1>
        <a:srgbClr val="FE5000"/>
      </a:accent1>
      <a:accent2>
        <a:srgbClr val="CE0058"/>
      </a:accent2>
      <a:accent3>
        <a:srgbClr val="BB29BB"/>
      </a:accent3>
      <a:accent4>
        <a:srgbClr val="10069F"/>
      </a:accent4>
      <a:accent5>
        <a:srgbClr val="00B760"/>
      </a:accent5>
      <a:accent6>
        <a:srgbClr val="9D90A0"/>
      </a:accent6>
      <a:hlink>
        <a:srgbClr val="4D44D0"/>
      </a:hlink>
      <a:folHlink>
        <a:srgbClr val="1378C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1484</Words>
  <Application>Microsoft Office PowerPoint</Application>
  <PresentationFormat>On-screen Show (4:3)</PresentationFormat>
  <Paragraphs>260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Health Homes in Missouri</vt:lpstr>
      <vt:lpstr>What is a Health/Medical Home?</vt:lpstr>
      <vt:lpstr>Section 2703 of the Affordable Care Act</vt:lpstr>
      <vt:lpstr>Expectations from the Federal Level</vt:lpstr>
      <vt:lpstr>Missouri’s Health Homes </vt:lpstr>
      <vt:lpstr>Partners in Planning</vt:lpstr>
      <vt:lpstr>Issues Addressed Early in Planning</vt:lpstr>
      <vt:lpstr>Issues Addressed Early in Planning</vt:lpstr>
      <vt:lpstr>PCHH Qualifying Conditions</vt:lpstr>
      <vt:lpstr>PCHH Participating Sites</vt:lpstr>
      <vt:lpstr>PCHH Performance Goals and Measures</vt:lpstr>
      <vt:lpstr>PCHH Team Members</vt:lpstr>
      <vt:lpstr>CMHC HCH Qualifying Conditions</vt:lpstr>
      <vt:lpstr>CMHC HCH Participating Sites </vt:lpstr>
      <vt:lpstr>CMHC HCH Performance Goals and Measures</vt:lpstr>
      <vt:lpstr>CMHC HCH Team Members</vt:lpstr>
      <vt:lpstr>Health Home Roll Out In Missouri</vt:lpstr>
      <vt:lpstr>Health Home Roll Out In Missouri, cont.</vt:lpstr>
      <vt:lpstr>Missouri DD System Overview</vt:lpstr>
      <vt:lpstr>Missouri DD System Overview</vt:lpstr>
      <vt:lpstr>Missouri DD System Overview</vt:lpstr>
      <vt:lpstr>HCH Coordination with DD</vt:lpstr>
      <vt:lpstr>HCH Coordination with DD</vt:lpstr>
      <vt:lpstr>PR and Outreach to DD Providers</vt:lpstr>
      <vt:lpstr>PR and Outreach to DD Providers</vt:lpstr>
      <vt:lpstr>Preliminary Health Home Outcomes Hospital and ER Savings</vt:lpstr>
      <vt:lpstr>Success Stories</vt:lpstr>
      <vt:lpstr>Success Stories</vt:lpstr>
      <vt:lpstr>Current DD Enrollment with Health Homes</vt:lpstr>
      <vt:lpstr>Questions?</vt:lpstr>
      <vt:lpstr>PowerPoint Presentation</vt:lpstr>
    </vt:vector>
  </TitlesOfParts>
  <Company>Butler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 Falk</dc:creator>
  <cp:lastModifiedBy>DMH</cp:lastModifiedBy>
  <cp:revision>23</cp:revision>
  <cp:lastPrinted>2013-10-11T18:34:27Z</cp:lastPrinted>
  <dcterms:created xsi:type="dcterms:W3CDTF">2013-08-26T22:33:43Z</dcterms:created>
  <dcterms:modified xsi:type="dcterms:W3CDTF">2013-10-11T19:57:46Z</dcterms:modified>
</cp:coreProperties>
</file>